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69"/>
  </p:notesMasterIdLst>
  <p:handoutMasterIdLst>
    <p:handoutMasterId r:id="rId70"/>
  </p:handoutMasterIdLst>
  <p:sldIdLst>
    <p:sldId id="666" r:id="rId5"/>
    <p:sldId id="758" r:id="rId6"/>
    <p:sldId id="759" r:id="rId7"/>
    <p:sldId id="908" r:id="rId8"/>
    <p:sldId id="718" r:id="rId9"/>
    <p:sldId id="784" r:id="rId10"/>
    <p:sldId id="1085" r:id="rId11"/>
    <p:sldId id="1086" r:id="rId12"/>
    <p:sldId id="1087" r:id="rId13"/>
    <p:sldId id="1088" r:id="rId14"/>
    <p:sldId id="1089" r:id="rId15"/>
    <p:sldId id="1090" r:id="rId16"/>
    <p:sldId id="1091" r:id="rId17"/>
    <p:sldId id="1092" r:id="rId18"/>
    <p:sldId id="1093" r:id="rId19"/>
    <p:sldId id="1094" r:id="rId20"/>
    <p:sldId id="1095" r:id="rId21"/>
    <p:sldId id="1096" r:id="rId22"/>
    <p:sldId id="1097" r:id="rId23"/>
    <p:sldId id="1098" r:id="rId24"/>
    <p:sldId id="1121" r:id="rId25"/>
    <p:sldId id="1123" r:id="rId26"/>
    <p:sldId id="1122" r:id="rId27"/>
    <p:sldId id="1083" r:id="rId28"/>
    <p:sldId id="1100" r:id="rId29"/>
    <p:sldId id="1101" r:id="rId30"/>
    <p:sldId id="1102" r:id="rId31"/>
    <p:sldId id="1103" r:id="rId32"/>
    <p:sldId id="1104" r:id="rId33"/>
    <p:sldId id="1105" r:id="rId34"/>
    <p:sldId id="1106" r:id="rId35"/>
    <p:sldId id="1107" r:id="rId36"/>
    <p:sldId id="1108" r:id="rId37"/>
    <p:sldId id="1109" r:id="rId38"/>
    <p:sldId id="1110" r:id="rId39"/>
    <p:sldId id="1111" r:id="rId40"/>
    <p:sldId id="1112" r:id="rId41"/>
    <p:sldId id="1113" r:id="rId42"/>
    <p:sldId id="1114" r:id="rId43"/>
    <p:sldId id="1120" r:id="rId44"/>
    <p:sldId id="1084" r:id="rId45"/>
    <p:sldId id="1116" r:id="rId46"/>
    <p:sldId id="1117" r:id="rId47"/>
    <p:sldId id="1118" r:id="rId48"/>
    <p:sldId id="1119" r:id="rId49"/>
    <p:sldId id="873" r:id="rId50"/>
    <p:sldId id="874" r:id="rId51"/>
    <p:sldId id="875" r:id="rId52"/>
    <p:sldId id="876" r:id="rId53"/>
    <p:sldId id="976" r:id="rId54"/>
    <p:sldId id="977" r:id="rId55"/>
    <p:sldId id="860" r:id="rId56"/>
    <p:sldId id="861" r:id="rId57"/>
    <p:sldId id="862" r:id="rId58"/>
    <p:sldId id="863" r:id="rId59"/>
    <p:sldId id="864" r:id="rId60"/>
    <p:sldId id="865" r:id="rId61"/>
    <p:sldId id="869" r:id="rId62"/>
    <p:sldId id="870" r:id="rId63"/>
    <p:sldId id="867" r:id="rId64"/>
    <p:sldId id="868" r:id="rId65"/>
    <p:sldId id="777" r:id="rId66"/>
    <p:sldId id="851" r:id="rId67"/>
    <p:sldId id="1080" r:id="rId6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71"/>
      <p:bold r:id="rId72"/>
      <p:italic r:id="rId73"/>
      <p:boldItalic r:id="rId74"/>
    </p:embeddedFont>
    <p:embeddedFont>
      <p:font typeface="맑은 고딕" panose="020B0503020000020004" pitchFamily="50" charset="-127"/>
      <p:regular r:id="rId75"/>
      <p:bold r:id="rId76"/>
    </p:embeddedFont>
    <p:embeddedFont>
      <p:font typeface="나눔명조 ExtraBold" panose="02020603020101020101" pitchFamily="18" charset="-127"/>
      <p:bold r:id="rId77"/>
    </p:embeddedFont>
    <p:embeddedFont>
      <p:font typeface="나눔바른고딕" panose="020B0600000101010101" charset="-127"/>
      <p:regular r:id="rId78"/>
      <p:bold r:id="rId79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072" userDrawn="1">
          <p15:clr>
            <a:srgbClr val="A4A3A4"/>
          </p15:clr>
        </p15:guide>
        <p15:guide id="4" orient="horz" pos="985" userDrawn="1">
          <p15:clr>
            <a:srgbClr val="A4A3A4"/>
          </p15:clr>
        </p15:guide>
        <p15:guide id="5" orient="horz" pos="735" userDrawn="1">
          <p15:clr>
            <a:srgbClr val="A4A3A4"/>
          </p15:clr>
        </p15:guide>
        <p15:guide id="8" pos="476">
          <p15:clr>
            <a:srgbClr val="A4A3A4"/>
          </p15:clr>
        </p15:guide>
        <p15:guide id="9" pos="4150" userDrawn="1">
          <p15:clr>
            <a:srgbClr val="A4A3A4"/>
          </p15:clr>
        </p15:guide>
        <p15:guide id="11" pos="453" userDrawn="1">
          <p15:clr>
            <a:srgbClr val="A4A3A4"/>
          </p15:clr>
        </p15:guide>
        <p15:guide id="14" pos="612">
          <p15:clr>
            <a:srgbClr val="A4A3A4"/>
          </p15:clr>
        </p15:guide>
        <p15:guide id="18" orient="horz" pos="441" userDrawn="1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940" userDrawn="1">
          <p15:clr>
            <a:srgbClr val="A4A3A4"/>
          </p15:clr>
        </p15:guide>
        <p15:guide id="22" orient="horz" pos="781" userDrawn="1">
          <p15:clr>
            <a:srgbClr val="A4A3A4"/>
          </p15:clr>
        </p15:guide>
        <p15:guide id="23" pos="41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uiju" initials="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005A7E"/>
    <a:srgbClr val="0CA0C7"/>
    <a:srgbClr val="0B5395"/>
    <a:srgbClr val="089CA3"/>
    <a:srgbClr val="595959"/>
    <a:srgbClr val="4F81BD"/>
    <a:srgbClr val="E3AB00"/>
    <a:srgbClr val="FFFFFF"/>
    <a:srgbClr val="5D9C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99" autoAdjust="0"/>
    <p:restoredTop sz="90323" autoAdjust="0"/>
  </p:normalViewPr>
  <p:slideViewPr>
    <p:cSldViewPr snapToGrid="0" snapToObjects="1" showGuides="1">
      <p:cViewPr varScale="1">
        <p:scale>
          <a:sx n="97" d="100"/>
          <a:sy n="97" d="100"/>
        </p:scale>
        <p:origin x="648" y="67"/>
      </p:cViewPr>
      <p:guideLst>
        <p:guide orient="horz" pos="3072"/>
        <p:guide orient="horz" pos="985"/>
        <p:guide orient="horz" pos="735"/>
        <p:guide pos="476"/>
        <p:guide pos="4150"/>
        <p:guide pos="453"/>
        <p:guide pos="612"/>
        <p:guide orient="horz" pos="441"/>
        <p:guide pos="499"/>
        <p:guide orient="horz" pos="940"/>
        <p:guide orient="horz" pos="781"/>
        <p:guide pos="4151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font" Target="fonts/font6.fntdata"/><Relationship Id="rId84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viewProps" Target="viewProps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7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2.fntdata"/><Relationship Id="rId80" Type="http://schemas.openxmlformats.org/officeDocument/2006/relationships/commentAuthors" Target="commentAuthors.xml"/><Relationship Id="rId85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handoutMaster" Target="handoutMasters/handoutMaster1.xml"/><Relationship Id="rId75" Type="http://schemas.openxmlformats.org/officeDocument/2006/relationships/font" Target="fonts/font5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532E8EE2-1F96-492C-806B-D10AA5C19993}"/>
    <pc:docChg chg="custSel delSld modSld">
      <pc:chgData name="홍필두" userId="a613eac9-2ee1-4936-8d5c-6f3d69f7b146" providerId="ADAL" clId="{532E8EE2-1F96-492C-806B-D10AA5C19993}" dt="2021-04-28T22:17:22.219" v="11" actId="478"/>
      <pc:docMkLst>
        <pc:docMk/>
      </pc:docMkLst>
      <pc:sldChg chg="delSp modSp mod">
        <pc:chgData name="홍필두" userId="a613eac9-2ee1-4936-8d5c-6f3d69f7b146" providerId="ADAL" clId="{532E8EE2-1F96-492C-806B-D10AA5C19993}" dt="2021-04-28T22:16:34.515" v="4" actId="1076"/>
        <pc:sldMkLst>
          <pc:docMk/>
          <pc:sldMk cId="321851218" sldId="1094"/>
        </pc:sldMkLst>
        <pc:spChg chg="del mod">
          <ac:chgData name="홍필두" userId="a613eac9-2ee1-4936-8d5c-6f3d69f7b146" providerId="ADAL" clId="{532E8EE2-1F96-492C-806B-D10AA5C19993}" dt="2021-04-28T22:16:27.200" v="2" actId="478"/>
          <ac:spMkLst>
            <pc:docMk/>
            <pc:sldMk cId="321851218" sldId="1094"/>
            <ac:spMk id="14" creationId="{6A01D374-F1E3-4B45-B688-AE0B778B84D0}"/>
          </ac:spMkLst>
        </pc:spChg>
        <pc:spChg chg="del">
          <ac:chgData name="홍필두" userId="a613eac9-2ee1-4936-8d5c-6f3d69f7b146" providerId="ADAL" clId="{532E8EE2-1F96-492C-806B-D10AA5C19993}" dt="2021-04-28T22:16:24.564" v="0" actId="478"/>
          <ac:spMkLst>
            <pc:docMk/>
            <pc:sldMk cId="321851218" sldId="1094"/>
            <ac:spMk id="27" creationId="{00000000-0000-0000-0000-000000000000}"/>
          </ac:spMkLst>
        </pc:spChg>
        <pc:grpChg chg="del">
          <ac:chgData name="홍필두" userId="a613eac9-2ee1-4936-8d5c-6f3d69f7b146" providerId="ADAL" clId="{532E8EE2-1F96-492C-806B-D10AA5C19993}" dt="2021-04-28T22:16:28.388" v="3" actId="478"/>
          <ac:grpSpMkLst>
            <pc:docMk/>
            <pc:sldMk cId="321851218" sldId="1094"/>
            <ac:grpSpMk id="2" creationId="{A1202780-B2FF-42A1-B740-0307AAE255FD}"/>
          </ac:grpSpMkLst>
        </pc:grpChg>
        <pc:grpChg chg="mod">
          <ac:chgData name="홍필두" userId="a613eac9-2ee1-4936-8d5c-6f3d69f7b146" providerId="ADAL" clId="{532E8EE2-1F96-492C-806B-D10AA5C19993}" dt="2021-04-28T22:16:34.515" v="4" actId="1076"/>
          <ac:grpSpMkLst>
            <pc:docMk/>
            <pc:sldMk cId="321851218" sldId="1094"/>
            <ac:grpSpMk id="21" creationId="{1B2FCD24-2614-42B5-947C-A6F63A365CD4}"/>
          </ac:grpSpMkLst>
        </pc:grpChg>
      </pc:sldChg>
      <pc:sldChg chg="delSp mod">
        <pc:chgData name="홍필두" userId="a613eac9-2ee1-4936-8d5c-6f3d69f7b146" providerId="ADAL" clId="{532E8EE2-1F96-492C-806B-D10AA5C19993}" dt="2021-04-28T22:16:49.048" v="7" actId="478"/>
        <pc:sldMkLst>
          <pc:docMk/>
          <pc:sldMk cId="3395576526" sldId="1096"/>
        </pc:sldMkLst>
        <pc:spChg chg="del">
          <ac:chgData name="홍필두" userId="a613eac9-2ee1-4936-8d5c-6f3d69f7b146" providerId="ADAL" clId="{532E8EE2-1F96-492C-806B-D10AA5C19993}" dt="2021-04-28T22:16:46.137" v="6" actId="478"/>
          <ac:spMkLst>
            <pc:docMk/>
            <pc:sldMk cId="3395576526" sldId="1096"/>
            <ac:spMk id="12" creationId="{7D6BFB48-19EB-4521-B4F3-B0328C6BC117}"/>
          </ac:spMkLst>
        </pc:spChg>
        <pc:spChg chg="del">
          <ac:chgData name="홍필두" userId="a613eac9-2ee1-4936-8d5c-6f3d69f7b146" providerId="ADAL" clId="{532E8EE2-1F96-492C-806B-D10AA5C19993}" dt="2021-04-28T22:16:42.403" v="5" actId="478"/>
          <ac:spMkLst>
            <pc:docMk/>
            <pc:sldMk cId="3395576526" sldId="1096"/>
            <ac:spMk id="13" creationId="{00000000-0000-0000-0000-000000000000}"/>
          </ac:spMkLst>
        </pc:spChg>
        <pc:picChg chg="del">
          <ac:chgData name="홍필두" userId="a613eac9-2ee1-4936-8d5c-6f3d69f7b146" providerId="ADAL" clId="{532E8EE2-1F96-492C-806B-D10AA5C19993}" dt="2021-04-28T22:16:49.048" v="7" actId="478"/>
          <ac:picMkLst>
            <pc:docMk/>
            <pc:sldMk cId="3395576526" sldId="1096"/>
            <ac:picMk id="2" creationId="{DCD6831D-6B05-4E7D-A2BC-0CCF29ECF7CE}"/>
          </ac:picMkLst>
        </pc:picChg>
      </pc:sldChg>
      <pc:sldChg chg="delSp del mod">
        <pc:chgData name="홍필두" userId="a613eac9-2ee1-4936-8d5c-6f3d69f7b146" providerId="ADAL" clId="{532E8EE2-1F96-492C-806B-D10AA5C19993}" dt="2021-04-28T22:17:04.211" v="10" actId="47"/>
        <pc:sldMkLst>
          <pc:docMk/>
          <pc:sldMk cId="2259626427" sldId="1099"/>
        </pc:sldMkLst>
        <pc:spChg chg="del">
          <ac:chgData name="홍필두" userId="a613eac9-2ee1-4936-8d5c-6f3d69f7b146" providerId="ADAL" clId="{532E8EE2-1F96-492C-806B-D10AA5C19993}" dt="2021-04-28T22:16:57.966" v="9" actId="478"/>
          <ac:spMkLst>
            <pc:docMk/>
            <pc:sldMk cId="2259626427" sldId="1099"/>
            <ac:spMk id="14" creationId="{00000000-0000-0000-0000-000000000000}"/>
          </ac:spMkLst>
        </pc:spChg>
        <pc:spChg chg="del">
          <ac:chgData name="홍필두" userId="a613eac9-2ee1-4936-8d5c-6f3d69f7b146" providerId="ADAL" clId="{532E8EE2-1F96-492C-806B-D10AA5C19993}" dt="2021-04-28T22:16:56.997" v="8" actId="478"/>
          <ac:spMkLst>
            <pc:docMk/>
            <pc:sldMk cId="2259626427" sldId="1099"/>
            <ac:spMk id="18" creationId="{186A31A6-370D-4763-8F13-750AD3C2C863}"/>
          </ac:spMkLst>
        </pc:spChg>
      </pc:sldChg>
      <pc:sldChg chg="delSp mod">
        <pc:chgData name="홍필두" userId="a613eac9-2ee1-4936-8d5c-6f3d69f7b146" providerId="ADAL" clId="{532E8EE2-1F96-492C-806B-D10AA5C19993}" dt="2021-04-28T22:17:22.219" v="11" actId="478"/>
        <pc:sldMkLst>
          <pc:docMk/>
          <pc:sldMk cId="3664329989" sldId="1110"/>
        </pc:sldMkLst>
        <pc:spChg chg="del">
          <ac:chgData name="홍필두" userId="a613eac9-2ee1-4936-8d5c-6f3d69f7b146" providerId="ADAL" clId="{532E8EE2-1F96-492C-806B-D10AA5C19993}" dt="2021-04-28T22:17:22.219" v="11" actId="478"/>
          <ac:spMkLst>
            <pc:docMk/>
            <pc:sldMk cId="3664329989" sldId="1110"/>
            <ac:spMk id="14" creationId="{A9DACD55-020B-460B-A38D-9460E84AF7C2}"/>
          </ac:spMkLst>
        </pc:spChg>
        <pc:spChg chg="del">
          <ac:chgData name="홍필두" userId="a613eac9-2ee1-4936-8d5c-6f3d69f7b146" providerId="ADAL" clId="{532E8EE2-1F96-492C-806B-D10AA5C19993}" dt="2021-04-28T22:17:22.219" v="11" actId="478"/>
          <ac:spMkLst>
            <pc:docMk/>
            <pc:sldMk cId="3664329989" sldId="1110"/>
            <ac:spMk id="15" creationId="{00000000-0000-0000-0000-000000000000}"/>
          </ac:spMkLst>
        </pc:spChg>
      </pc:sldChg>
    </pc:docChg>
  </pc:docChgLst>
  <pc:docChgLst>
    <pc:chgData name="홍필두" userId="a613eac9-2ee1-4936-8d5c-6f3d69f7b146" providerId="ADAL" clId="{E18274CC-7109-49EC-864F-53C5DD946940}"/>
    <pc:docChg chg="delSld">
      <pc:chgData name="홍필두" userId="a613eac9-2ee1-4936-8d5c-6f3d69f7b146" providerId="ADAL" clId="{E18274CC-7109-49EC-864F-53C5DD946940}" dt="2021-04-28T13:37:58.415" v="3" actId="47"/>
      <pc:docMkLst>
        <pc:docMk/>
      </pc:docMkLst>
      <pc:sldChg chg="del">
        <pc:chgData name="홍필두" userId="a613eac9-2ee1-4936-8d5c-6f3d69f7b146" providerId="ADAL" clId="{E18274CC-7109-49EC-864F-53C5DD946940}" dt="2021-04-28T13:37:57.150" v="1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E18274CC-7109-49EC-864F-53C5DD946940}" dt="2021-04-28T13:37:57.775" v="2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E18274CC-7109-49EC-864F-53C5DD946940}" dt="2021-04-28T13:37:58.415" v="3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E18274CC-7109-49EC-864F-53C5DD946940}" dt="2021-04-28T13:37:56.525" v="0" actId="47"/>
        <pc:sldMkLst>
          <pc:docMk/>
          <pc:sldMk cId="4090281274" sldId="757"/>
        </pc:sldMkLst>
      </pc:sldChg>
      <pc:sldMasterChg chg="delSldLayout">
        <pc:chgData name="홍필두" userId="a613eac9-2ee1-4936-8d5c-6f3d69f7b146" providerId="ADAL" clId="{E18274CC-7109-49EC-864F-53C5DD946940}" dt="2021-04-28T13:37:58.415" v="3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E18274CC-7109-49EC-864F-53C5DD946940}" dt="2021-04-28T13:37:58.415" v="3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2021-04-29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2.jpg>
</file>

<file path=ppt/media/image3.jp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jpeg"/><Relationship Id="rId5" Type="http://schemas.openxmlformats.org/officeDocument/2006/relationships/image" Target="../media/image8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리스트와 </a:t>
            </a:r>
            <a:r>
              <a:rPr kumimoji="0" lang="ko-KR" altLang="en-US" sz="4200" b="1" dirty="0" err="1">
                <a:solidFill>
                  <a:prstClr val="black"/>
                </a:solidFill>
                <a:latin typeface="+mn-ea"/>
                <a:ea typeface="+mn-ea"/>
              </a:rPr>
              <a:t>튜플</a:t>
            </a:r>
            <a:endParaRPr kumimoji="0" lang="ko-KR" altLang="en-US" sz="4200" b="1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kern="0" dirty="0">
                  <a:solidFill>
                    <a:prstClr val="white"/>
                  </a:solidFill>
                  <a:latin typeface="+mn-ea"/>
                  <a:ea typeface="+mn-ea"/>
                </a:rPr>
                <a:t>08</a:t>
              </a:r>
              <a:endPara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98" y="4301697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표현방식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90C56A1-4884-41A3-BEFD-BFD7CFB87E57}"/>
              </a:ext>
            </a:extLst>
          </p:cNvPr>
          <p:cNvSpPr/>
          <p:nvPr/>
        </p:nvSpPr>
        <p:spPr bwMode="auto">
          <a:xfrm>
            <a:off x="1255311" y="1585797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 역방향으로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–n ~ -1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지정도 가능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0929ECF-4CAF-467F-802E-F6D2F0F5217C}"/>
              </a:ext>
            </a:extLst>
          </p:cNvPr>
          <p:cNvGrpSpPr/>
          <p:nvPr/>
        </p:nvGrpSpPr>
        <p:grpSpPr>
          <a:xfrm>
            <a:off x="719572" y="1585798"/>
            <a:ext cx="507705" cy="497174"/>
            <a:chOff x="593089" y="1058864"/>
            <a:chExt cx="507705" cy="49717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88C020E-CA8C-46E8-A8B2-D37D6BEAF96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B22CDF37-32AA-4313-9021-DD9CADE75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9DFAEE4-7770-4551-850B-235C46B42EF3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일반적으로 리스트를 지정하면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첨자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(n-1)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까지의 변수로 지정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1C55BCB-34FF-4D31-8202-776D8FB895A6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17F5B4D-BBB8-400F-9A9B-317134A7C505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F3D611B4-F2D9-450C-B45D-FC83AC6A0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3E7EDF8-3E4A-4334-B55D-754D6A3AD107}"/>
              </a:ext>
            </a:extLst>
          </p:cNvPr>
          <p:cNvGrpSpPr/>
          <p:nvPr/>
        </p:nvGrpSpPr>
        <p:grpSpPr>
          <a:xfrm>
            <a:off x="711271" y="2367093"/>
            <a:ext cx="5876853" cy="2690482"/>
            <a:chOff x="702526" y="2051169"/>
            <a:chExt cx="5890479" cy="4608656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F96989B-1ED0-4E08-A5BB-22B889EE5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F5A1AB54-A297-42E4-AD69-82B0E27F05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3944145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550F57B7-E466-4FAD-BED6-B39767535D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479549"/>
              <a:ext cx="5890479" cy="180276"/>
            </a:xfrm>
            <a:prstGeom prst="rect">
              <a:avLst/>
            </a:prstGeom>
          </p:spPr>
        </p:pic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2561F24-8D79-4A62-A891-B61707E5EF25}"/>
              </a:ext>
            </a:extLst>
          </p:cNvPr>
          <p:cNvSpPr/>
          <p:nvPr/>
        </p:nvSpPr>
        <p:spPr bwMode="auto">
          <a:xfrm>
            <a:off x="711270" y="2545400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a[0],a[-5]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(1, 1)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a[1],a[-4]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(2, 2)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a[2],a[-3]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(3, 3)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a[3],a[-2]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(4, 4)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a[4],a[-1]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(5, 5)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7BED1DB3-5472-4CC6-B17A-F899D3681D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7277" y="2108447"/>
            <a:ext cx="1550987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ko-KR" sz="1400" dirty="0">
                <a:latin typeface="맑은 고딕" panose="020B0503020000020004" pitchFamily="50" charset="-127"/>
                <a:ea typeface="굴림" panose="020B0600000101010101" pitchFamily="50" charset="-127"/>
              </a:rPr>
              <a:t>-5  -4  -3  -2  -1</a:t>
            </a:r>
            <a:endParaRPr lang="ko-KR" altLang="en-US" sz="1400" dirty="0">
              <a:latin typeface="맑은 고딕" panose="020B0503020000020004" pitchFamily="50" charset="-127"/>
              <a:ea typeface="굴림" panose="020B0600000101010101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B83BAAB-F6EA-4F09-AE62-FC013297ACE1}"/>
              </a:ext>
            </a:extLst>
          </p:cNvPr>
          <p:cNvSpPr/>
          <p:nvPr/>
        </p:nvSpPr>
        <p:spPr>
          <a:xfrm>
            <a:off x="2151202" y="2141784"/>
            <a:ext cx="246062" cy="241300"/>
          </a:xfrm>
          <a:prstGeom prst="ellipse">
            <a:avLst/>
          </a:prstGeom>
          <a:noFill/>
          <a:ln>
            <a:solidFill>
              <a:srgbClr val="CC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895CA44-BB47-4EE9-B2C9-C276009444AC}"/>
              </a:ext>
            </a:extLst>
          </p:cNvPr>
          <p:cNvCxnSpPr>
            <a:cxnSpLocks/>
            <a:stCxn id="43" idx="4"/>
          </p:cNvCxnSpPr>
          <p:nvPr/>
        </p:nvCxnSpPr>
        <p:spPr>
          <a:xfrm flipH="1">
            <a:off x="2329797" y="2387847"/>
            <a:ext cx="245268" cy="261821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C22F0FE3-A2FE-4BEF-9B7C-291C17F52D85}"/>
              </a:ext>
            </a:extLst>
          </p:cNvPr>
          <p:cNvSpPr/>
          <p:nvPr/>
        </p:nvSpPr>
        <p:spPr>
          <a:xfrm>
            <a:off x="1865452" y="2148134"/>
            <a:ext cx="246062" cy="241300"/>
          </a:xfrm>
          <a:prstGeom prst="ellipse">
            <a:avLst/>
          </a:prstGeom>
          <a:noFill/>
          <a:ln>
            <a:solidFill>
              <a:srgbClr val="CC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34E766FE-B2D8-4867-80BD-C2627B2986A0}"/>
              </a:ext>
            </a:extLst>
          </p:cNvPr>
          <p:cNvSpPr/>
          <p:nvPr/>
        </p:nvSpPr>
        <p:spPr>
          <a:xfrm>
            <a:off x="1586052" y="2133847"/>
            <a:ext cx="244475" cy="241300"/>
          </a:xfrm>
          <a:prstGeom prst="ellipse">
            <a:avLst/>
          </a:prstGeom>
          <a:noFill/>
          <a:ln>
            <a:solidFill>
              <a:srgbClr val="CC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12158AD-3AA5-4BD9-AB87-3F148B8A2DF6}"/>
              </a:ext>
            </a:extLst>
          </p:cNvPr>
          <p:cNvSpPr/>
          <p:nvPr/>
        </p:nvSpPr>
        <p:spPr>
          <a:xfrm>
            <a:off x="1273314" y="2146547"/>
            <a:ext cx="244475" cy="241300"/>
          </a:xfrm>
          <a:prstGeom prst="ellipse">
            <a:avLst/>
          </a:prstGeom>
          <a:noFill/>
          <a:ln>
            <a:solidFill>
              <a:srgbClr val="CC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E86F583B-D747-45BA-A41F-0B6D079E89B5}"/>
              </a:ext>
            </a:extLst>
          </p:cNvPr>
          <p:cNvSpPr/>
          <p:nvPr/>
        </p:nvSpPr>
        <p:spPr>
          <a:xfrm>
            <a:off x="2452827" y="2146547"/>
            <a:ext cx="244475" cy="241300"/>
          </a:xfrm>
          <a:prstGeom prst="ellipse">
            <a:avLst/>
          </a:prstGeom>
          <a:noFill/>
          <a:ln>
            <a:solidFill>
              <a:srgbClr val="CC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50FBFFA-E05A-40A6-BD54-844473BE2DF8}"/>
              </a:ext>
            </a:extLst>
          </p:cNvPr>
          <p:cNvCxnSpPr>
            <a:cxnSpLocks/>
            <a:stCxn id="38" idx="4"/>
          </p:cNvCxnSpPr>
          <p:nvPr/>
        </p:nvCxnSpPr>
        <p:spPr>
          <a:xfrm flipH="1">
            <a:off x="2146441" y="2383084"/>
            <a:ext cx="127792" cy="249231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96CA60EE-6340-4DFD-A9B4-C1B07D59644D}"/>
              </a:ext>
            </a:extLst>
          </p:cNvPr>
          <p:cNvCxnSpPr>
            <a:cxnSpLocks/>
          </p:cNvCxnSpPr>
          <p:nvPr/>
        </p:nvCxnSpPr>
        <p:spPr>
          <a:xfrm flipH="1">
            <a:off x="1935937" y="2400013"/>
            <a:ext cx="66834" cy="233363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2F8A649-85E6-4DEA-9351-00986241284D}"/>
              </a:ext>
            </a:extLst>
          </p:cNvPr>
          <p:cNvCxnSpPr>
            <a:cxnSpLocks/>
            <a:stCxn id="41" idx="4"/>
          </p:cNvCxnSpPr>
          <p:nvPr/>
        </p:nvCxnSpPr>
        <p:spPr>
          <a:xfrm>
            <a:off x="1708290" y="2375147"/>
            <a:ext cx="46037" cy="274521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EF8D229-925A-422B-A309-5423043FE50D}"/>
              </a:ext>
            </a:extLst>
          </p:cNvPr>
          <p:cNvCxnSpPr>
            <a:cxnSpLocks/>
          </p:cNvCxnSpPr>
          <p:nvPr/>
        </p:nvCxnSpPr>
        <p:spPr>
          <a:xfrm>
            <a:off x="1464449" y="2387847"/>
            <a:ext cx="88265" cy="244468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779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표현방식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90C56A1-4884-41A3-BEFD-BFD7CFB87E57}"/>
              </a:ext>
            </a:extLst>
          </p:cNvPr>
          <p:cNvSpPr/>
          <p:nvPr/>
        </p:nvSpPr>
        <p:spPr bwMode="auto">
          <a:xfrm>
            <a:off x="1255311" y="701932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첨자는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begin:end:step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표현 가능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0929ECF-4CAF-467F-802E-F6D2F0F5217C}"/>
              </a:ext>
            </a:extLst>
          </p:cNvPr>
          <p:cNvGrpSpPr/>
          <p:nvPr/>
        </p:nvGrpSpPr>
        <p:grpSpPr>
          <a:xfrm>
            <a:off x="719572" y="701933"/>
            <a:ext cx="507705" cy="497174"/>
            <a:chOff x="593089" y="1058864"/>
            <a:chExt cx="507705" cy="49717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88C020E-CA8C-46E8-A8B2-D37D6BEAF96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B22CDF37-32AA-4313-9021-DD9CADE75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A05E162A-F533-4054-835A-335EE2E5D186}"/>
              </a:ext>
            </a:extLst>
          </p:cNvPr>
          <p:cNvGrpSpPr/>
          <p:nvPr/>
        </p:nvGrpSpPr>
        <p:grpSpPr>
          <a:xfrm>
            <a:off x="711271" y="1330271"/>
            <a:ext cx="5876853" cy="749754"/>
            <a:chOff x="702526" y="2051169"/>
            <a:chExt cx="5890479" cy="1284290"/>
          </a:xfrm>
        </p:grpSpPr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27D70A9B-4573-47E2-AD52-1FE7E6EC34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120AFEA2-4FA3-4C32-BF7D-17D35F4876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685253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F8430FA8-D6CD-4997-BA49-126A708691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155183"/>
              <a:ext cx="5890479" cy="180276"/>
            </a:xfrm>
            <a:prstGeom prst="rect">
              <a:avLst/>
            </a:prstGeom>
          </p:spPr>
        </p:pic>
      </p:grp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AA42DA6-BDFD-47E7-9D13-84429110A830}"/>
              </a:ext>
            </a:extLst>
          </p:cNvPr>
          <p:cNvSpPr/>
          <p:nvPr/>
        </p:nvSpPr>
        <p:spPr bwMode="auto">
          <a:xfrm>
            <a:off x="711270" y="1622879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/>
              <a:t>[</a:t>
            </a:r>
            <a:r>
              <a:rPr lang="en-US" altLang="ko-KR" dirty="0" err="1"/>
              <a:t>begin:end:step</a:t>
            </a:r>
            <a:r>
              <a:rPr lang="en-US" altLang="ko-KR" dirty="0"/>
              <a:t>]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428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표현방식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B5B1E2-2222-48CB-958D-508C98ED6285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첨자가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 시작하고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end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값은 그 값보다 작을 때까지 임에 주의할 것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61F3364-AABF-4708-86B1-70C726F9EEEA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259061E-F2E9-4721-A82F-1DBA529A2966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AF01579-CB5B-4E4A-ACDF-D3F30E049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D70A899-369A-4842-B3B8-51DC25B4F117}"/>
              </a:ext>
            </a:extLst>
          </p:cNvPr>
          <p:cNvGrpSpPr/>
          <p:nvPr/>
        </p:nvGrpSpPr>
        <p:grpSpPr>
          <a:xfrm>
            <a:off x="725687" y="1677410"/>
            <a:ext cx="5876853" cy="3236828"/>
            <a:chOff x="702526" y="2051169"/>
            <a:chExt cx="5890479" cy="554451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618102B-850C-4B2F-9EF3-88EFD51AD2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5F73F56C-C54F-4273-B5D7-509197CB1B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880008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96C6BFA6-57C7-4BEF-B425-8B7B7AA363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415412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AF35EE4-D4D2-461F-B36E-F59FA779143E}"/>
              </a:ext>
            </a:extLst>
          </p:cNvPr>
          <p:cNvSpPr/>
          <p:nvPr/>
        </p:nvSpPr>
        <p:spPr bwMode="auto">
          <a:xfrm>
            <a:off x="725686" y="1855717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a=[1,2,3,4,5,6,7,8,9,10]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a[2:8] # 2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부터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보다 작을 때까지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(2,3,4,5,6,7)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[3, 4, 5, 6, 7, 8]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a[:4] #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처음부터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보다 작을 때까지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(0,1,2,3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주의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a[4]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제외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[1, 2, 3, 4]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a[5:] #5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부터 끝까지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[6, 7, 8, 9, 10]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a[0:6:3] #0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부터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6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보다 </a:t>
            </a:r>
            <a:r>
              <a:rPr lang="ko-KR" altLang="en-US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작을때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 까지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(6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은 제외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0,3) 3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씩 증가하여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[1, 4]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4002075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다중 리스트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B5B1E2-2222-48CB-958D-508C98ED6285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요소로 리스트를 저장하여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3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및 재귀적인 리스트 형태도 가능함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61F3364-AABF-4708-86B1-70C726F9EEEA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259061E-F2E9-4721-A82F-1DBA529A2966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AF01579-CB5B-4E4A-ACDF-D3F30E049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0F1D8F-CFD9-4982-992A-894B4EE37E98}"/>
              </a:ext>
            </a:extLst>
          </p:cNvPr>
          <p:cNvSpPr/>
          <p:nvPr/>
        </p:nvSpPr>
        <p:spPr bwMode="auto">
          <a:xfrm>
            <a:off x="1255311" y="1585797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배열과 달리 가변 형식의 리스트도 가능함 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F13531-069C-4EF2-84D2-E0C26F654384}"/>
              </a:ext>
            </a:extLst>
          </p:cNvPr>
          <p:cNvGrpSpPr/>
          <p:nvPr/>
        </p:nvGrpSpPr>
        <p:grpSpPr>
          <a:xfrm>
            <a:off x="719572" y="1585798"/>
            <a:ext cx="507705" cy="497174"/>
            <a:chOff x="593089" y="1058864"/>
            <a:chExt cx="507705" cy="49717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8F797AA-4F66-4974-8CED-20A90890E1B5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C104114-4302-47DC-B4F2-5B4DC2D761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0653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다중 리스트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E013F2D-568D-4F62-92E6-05667A35C061}"/>
              </a:ext>
            </a:extLst>
          </p:cNvPr>
          <p:cNvGrpSpPr/>
          <p:nvPr/>
        </p:nvGrpSpPr>
        <p:grpSpPr>
          <a:xfrm>
            <a:off x="725687" y="619857"/>
            <a:ext cx="5876853" cy="4421311"/>
            <a:chOff x="702526" y="2051169"/>
            <a:chExt cx="5890479" cy="757347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AFFEC8D-0393-4BCF-98FC-97B2D71CD1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7E534D0-B9E7-47A6-AD5A-03751CEC95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690896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292D943-FAE0-4916-B04C-5D9A655F68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9444369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8AF7020-4D45-4757-93AC-235C52ED2D87}"/>
              </a:ext>
            </a:extLst>
          </p:cNvPr>
          <p:cNvSpPr/>
          <p:nvPr/>
        </p:nvSpPr>
        <p:spPr bwMode="auto">
          <a:xfrm>
            <a:off x="725686" y="798164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a=[[1,2,3],[4,5,6],[7,8,9]] #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리스트로 구성된 리스트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[7, 8, 9]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a[2][2]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9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a[1][3]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"&lt;pyshell#49&gt;", line 1, in &lt;module&gt;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  a[1][3]</a:t>
            </a:r>
          </a:p>
          <a:p>
            <a:pPr algn="l" latinLnBrk="0"/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IndexError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list index out of range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a[1][2]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6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a=[[1,2],[3,4,5],6]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#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가변 형태의 리스트</a:t>
            </a:r>
            <a:endParaRPr lang="pt-BR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[[1, 2], [3, 4, 5], 6]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6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[3, 4, 5]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2665808-930D-4537-B799-5FDA8234F7C0}"/>
              </a:ext>
            </a:extLst>
          </p:cNvPr>
          <p:cNvSpPr/>
          <p:nvPr/>
        </p:nvSpPr>
        <p:spPr>
          <a:xfrm>
            <a:off x="755650" y="1912808"/>
            <a:ext cx="4608513" cy="107950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TextBox 2">
            <a:extLst>
              <a:ext uri="{FF2B5EF4-FFF2-40B4-BE49-F238E27FC236}">
                <a16:creationId xmlns:a16="http://schemas.microsoft.com/office/drawing/2014/main" id="{A56D90DF-AF54-480F-BD2E-275755E7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6713" y="1430067"/>
            <a:ext cx="1480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1400" b="1" dirty="0">
                <a:latin typeface="+mn-ea"/>
                <a:ea typeface="+mn-ea"/>
              </a:rPr>
              <a:t>첨자</a:t>
            </a:r>
            <a:r>
              <a:rPr lang="en-US" altLang="ko-KR" sz="1400" b="1" dirty="0">
                <a:latin typeface="+mn-ea"/>
                <a:ea typeface="+mn-ea"/>
              </a:rPr>
              <a:t>(index)</a:t>
            </a:r>
            <a:r>
              <a:rPr lang="ko-KR" altLang="en-US" sz="1400" b="1" dirty="0">
                <a:latin typeface="+mn-ea"/>
                <a:ea typeface="+mn-ea"/>
              </a:rPr>
              <a:t>의 범위를 벗어남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E0BB982-E6C9-400A-B110-92B267DD9FCD}"/>
              </a:ext>
            </a:extLst>
          </p:cNvPr>
          <p:cNvCxnSpPr>
            <a:cxnSpLocks/>
          </p:cNvCxnSpPr>
          <p:nvPr/>
        </p:nvCxnSpPr>
        <p:spPr>
          <a:xfrm flipH="1">
            <a:off x="5364163" y="1912808"/>
            <a:ext cx="258762" cy="467224"/>
          </a:xfrm>
          <a:prstGeom prst="straightConnector1">
            <a:avLst/>
          </a:prstGeom>
          <a:ln>
            <a:solidFill>
              <a:srgbClr val="CC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40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</a:t>
            </a: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컴프리헨션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(List Comprehension)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D701EC4-0600-42E9-A584-E7C531A5AB34}"/>
              </a:ext>
            </a:extLst>
          </p:cNvPr>
          <p:cNvSpPr/>
          <p:nvPr/>
        </p:nvSpPr>
        <p:spPr bwMode="auto">
          <a:xfrm>
            <a:off x="719222" y="909491"/>
            <a:ext cx="5868903" cy="1662259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8572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중 조건을 비교하거나 범위를 주어 선택 사용이 가능한 방법</a:t>
            </a:r>
          </a:p>
          <a:p>
            <a:pPr marL="8572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endParaRPr kumimoji="0" lang="ko-KR" altLang="en-US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4F83BF-691B-4674-B9D6-F21D29E18158}"/>
              </a:ext>
            </a:extLst>
          </p:cNvPr>
          <p:cNvSpPr/>
          <p:nvPr/>
        </p:nvSpPr>
        <p:spPr bwMode="auto">
          <a:xfrm>
            <a:off x="711272" y="735013"/>
            <a:ext cx="5051353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리스트 </a:t>
            </a:r>
            <a:r>
              <a:rPr kumimoji="0" lang="ko-KR" altLang="en-US" sz="2000" b="1" kern="0" dirty="0" err="1">
                <a:solidFill>
                  <a:prstClr val="white"/>
                </a:solidFill>
                <a:latin typeface="나눔바른고딕"/>
                <a:ea typeface="나눔바른고딕"/>
              </a:rPr>
              <a:t>컴프리헨션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(List Comprehension)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B700F8-9D0B-4915-95FA-5BD2C9B740E6}"/>
              </a:ext>
            </a:extLst>
          </p:cNvPr>
          <p:cNvSpPr/>
          <p:nvPr/>
        </p:nvSpPr>
        <p:spPr>
          <a:xfrm>
            <a:off x="867610" y="1873616"/>
            <a:ext cx="5572125" cy="5838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요소 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for 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 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 (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)(range) {if 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조건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}]</a:t>
            </a:r>
          </a:p>
        </p:txBody>
      </p:sp>
    </p:spTree>
    <p:extLst>
      <p:ext uri="{BB962C8B-B14F-4D97-AF65-F5344CB8AC3E}">
        <p14:creationId xmlns:p14="http://schemas.microsoft.com/office/powerpoint/2010/main" val="227835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</a:t>
            </a: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컴프리헨션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(List Comprehension)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FC096B8-EF1F-4A29-BB07-CF33384BD426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68EACF4-F4B8-449E-B0BA-CB63A0B6A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예제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9" name="Picture 89" descr="ti122d8507 [부동산]">
              <a:extLst>
                <a:ext uri="{FF2B5EF4-FFF2-40B4-BE49-F238E27FC236}">
                  <a16:creationId xmlns:a16="http://schemas.microsoft.com/office/drawing/2014/main" id="{50961B0D-C7F5-49DF-9A5D-7C904900B2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6243A53-432D-4087-B027-A4CD72A2B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660" y="987574"/>
            <a:ext cx="5889263" cy="438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리스트를 구성하여 그 요소 하나하나에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곱한 것을 구함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833E94C2-8982-4B9B-B813-8C947EB02F54}"/>
              </a:ext>
            </a:extLst>
          </p:cNvPr>
          <p:cNvSpPr/>
          <p:nvPr/>
        </p:nvSpPr>
        <p:spPr bwMode="auto">
          <a:xfrm rot="5400000">
            <a:off x="597968" y="1147278"/>
            <a:ext cx="149888" cy="118512"/>
          </a:xfrm>
          <a:prstGeom prst="triangle">
            <a:avLst/>
          </a:prstGeom>
          <a:solidFill>
            <a:srgbClr val="089CA3"/>
          </a:solidFill>
          <a:ln w="25400" cap="flat" cmpd="sng" algn="ctr">
            <a:noFill/>
            <a:prstDash val="solid"/>
          </a:ln>
          <a:effectLst/>
        </p:spPr>
        <p:txBody>
          <a:bodyPr wrap="square" anchor="ctr"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endParaRPr kumimoji="0" lang="ko-KR" altLang="en-US" sz="1350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2FCD24-2614-42B5-947C-A6F63A365CD4}"/>
              </a:ext>
            </a:extLst>
          </p:cNvPr>
          <p:cNvGrpSpPr/>
          <p:nvPr/>
        </p:nvGrpSpPr>
        <p:grpSpPr>
          <a:xfrm>
            <a:off x="1132419" y="1950918"/>
            <a:ext cx="5876854" cy="1302554"/>
            <a:chOff x="725686" y="1773469"/>
            <a:chExt cx="5876854" cy="130255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F07CB7D-8FFB-43FD-A85B-0DAEF5542295}"/>
                </a:ext>
              </a:extLst>
            </p:cNvPr>
            <p:cNvGrpSpPr/>
            <p:nvPr/>
          </p:nvGrpSpPr>
          <p:grpSpPr>
            <a:xfrm>
              <a:off x="725687" y="1773469"/>
              <a:ext cx="5876853" cy="1302554"/>
              <a:chOff x="702526" y="2051169"/>
              <a:chExt cx="5890479" cy="2231208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2BA5E796-F346-489D-B866-97A3ECADDB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702526" y="2051169"/>
                <a:ext cx="5890479" cy="484236"/>
              </a:xfrm>
              <a:prstGeom prst="rect">
                <a:avLst/>
              </a:prstGeom>
            </p:spPr>
          </p:pic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6BE2D94D-109D-4207-83E1-280A55243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702526" y="2535404"/>
                <a:ext cx="5890479" cy="1566697"/>
              </a:xfrm>
              <a:prstGeom prst="rect">
                <a:avLst/>
              </a:prstGeom>
            </p:spPr>
          </p:pic>
          <p:pic>
            <p:nvPicPr>
              <p:cNvPr id="26" name="그림 25">
                <a:extLst>
                  <a:ext uri="{FF2B5EF4-FFF2-40B4-BE49-F238E27FC236}">
                    <a16:creationId xmlns:a16="http://schemas.microsoft.com/office/drawing/2014/main" id="{B1FA3AE8-D0B6-4B88-A921-2DA6F85841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702526" y="4102101"/>
                <a:ext cx="5890479" cy="180276"/>
              </a:xfrm>
              <a:prstGeom prst="rect">
                <a:avLst/>
              </a:prstGeom>
            </p:spPr>
          </p:pic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BABD2AF-5500-4DA9-938C-71243A3E135B}"/>
                </a:ext>
              </a:extLst>
            </p:cNvPr>
            <p:cNvSpPr/>
            <p:nvPr/>
          </p:nvSpPr>
          <p:spPr bwMode="auto">
            <a:xfrm>
              <a:off x="725686" y="1951776"/>
              <a:ext cx="5740623" cy="68815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</a:t>
              </a:r>
              <a:r>
                <a:rPr lang="en-US" altLang="ko-KR" b="1" dirty="0">
                  <a:solidFill>
                    <a:srgbClr val="CC6600"/>
                  </a:solidFill>
                  <a:latin typeface="Consolas" panose="020B0609020204030204" pitchFamily="49" charset="0"/>
                  <a:ea typeface="굴림" panose="020B0600000101010101" pitchFamily="50" charset="-127"/>
                </a:rPr>
                <a:t>a=[ n * 3 for n in range (1,10)]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a</a:t>
              </a:r>
            </a:p>
            <a:p>
              <a:pPr algn="l" latinLnBrk="0"/>
              <a:r>
                <a:rPr lang="en-US" altLang="ko-KR" dirty="0">
                  <a:latin typeface="Consolas" panose="020B0609020204030204" pitchFamily="49" charset="0"/>
                  <a:ea typeface="굴림" panose="020B0600000101010101" pitchFamily="50" charset="-127"/>
                </a:rPr>
                <a:t>[3, 6, 9, 12, 15, 18, 21, 24, 27]</a:t>
              </a:r>
              <a:endParaRPr lang="pt-BR" altLang="ko-KR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51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</a:t>
            </a: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컴프리헨션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(List Comprehension)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FC096B8-EF1F-4A29-BB07-CF33384BD426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68EACF4-F4B8-449E-B0BA-CB63A0B6A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예제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endParaRPr kumimoji="0" lang="ko-KR" altLang="en-US" sz="22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9" name="Picture 89" descr="ti122d8507 [부동산]">
              <a:extLst>
                <a:ext uri="{FF2B5EF4-FFF2-40B4-BE49-F238E27FC236}">
                  <a16:creationId xmlns:a16="http://schemas.microsoft.com/office/drawing/2014/main" id="{50961B0D-C7F5-49DF-9A5D-7C904900B2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6243A53-432D-4087-B027-A4CD72A2B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660" y="987574"/>
            <a:ext cx="5889263" cy="438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나누어 나머지가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짝수인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숫자로 리스트를 구성하여 그 요소 하나하나에 </a:t>
            </a:r>
            <a:r>
              <a:rPr kumimoji="0"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kumimoji="0"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곱한 것을 구함</a:t>
            </a: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833E94C2-8982-4B9B-B813-8C947EB02F54}"/>
              </a:ext>
            </a:extLst>
          </p:cNvPr>
          <p:cNvSpPr/>
          <p:nvPr/>
        </p:nvSpPr>
        <p:spPr bwMode="auto">
          <a:xfrm rot="5400000">
            <a:off x="597968" y="1147278"/>
            <a:ext cx="149888" cy="118512"/>
          </a:xfrm>
          <a:prstGeom prst="triangle">
            <a:avLst/>
          </a:prstGeom>
          <a:solidFill>
            <a:srgbClr val="089CA3"/>
          </a:solidFill>
          <a:ln w="25400" cap="flat" cmpd="sng" algn="ctr">
            <a:noFill/>
            <a:prstDash val="solid"/>
          </a:ln>
          <a:effectLst/>
        </p:spPr>
        <p:txBody>
          <a:bodyPr wrap="square" anchor="ctr"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endParaRPr kumimoji="0" lang="ko-KR" altLang="en-US" sz="1350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8FF8D81-8E63-47E5-B016-E00F0EA5009E}"/>
              </a:ext>
            </a:extLst>
          </p:cNvPr>
          <p:cNvGrpSpPr/>
          <p:nvPr/>
        </p:nvGrpSpPr>
        <p:grpSpPr>
          <a:xfrm>
            <a:off x="725687" y="2158370"/>
            <a:ext cx="5876853" cy="1099916"/>
            <a:chOff x="702526" y="2051169"/>
            <a:chExt cx="5890479" cy="1884100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6E9BBA4-FB21-4383-AEA5-A35D3907AA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F9C4FDAD-5EDA-4DFF-917F-FE37C6ED0D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331468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20A42C9-7540-4F01-AD92-1D4031437C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754993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F5CE417-D29B-472A-B49C-2597DFC29E76}"/>
              </a:ext>
            </a:extLst>
          </p:cNvPr>
          <p:cNvSpPr/>
          <p:nvPr/>
        </p:nvSpPr>
        <p:spPr bwMode="auto">
          <a:xfrm>
            <a:off x="725686" y="2336677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500" b="1" u="sng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 n * 3 for n in range (1,10) if n % 2 ==0 ]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500" dirty="0">
                <a:latin typeface="Consolas" panose="020B0609020204030204" pitchFamily="49" charset="0"/>
                <a:ea typeface="굴림" panose="020B0600000101010101" pitchFamily="50" charset="-127"/>
              </a:rPr>
              <a:t>[6, 12, 18, 24]</a:t>
            </a:r>
          </a:p>
        </p:txBody>
      </p:sp>
    </p:spTree>
    <p:extLst>
      <p:ext uri="{BB962C8B-B14F-4D97-AF65-F5344CB8AC3E}">
        <p14:creationId xmlns:p14="http://schemas.microsoft.com/office/powerpoint/2010/main" val="3804422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204A86-DD58-40E9-95A3-E7C0DAA99321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앞장에서 연습한 내용을 리스트 구조를 변경된 사항으로 다시 작성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35DEEBA-153B-48BC-B811-BA59944CEFD8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1B7BA42-E8E2-4FB3-AABA-A7123D55ABD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59EFD397-D701-46AB-AEF4-39B3AB073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41" name="직사각형 1">
            <a:extLst>
              <a:ext uri="{FF2B5EF4-FFF2-40B4-BE49-F238E27FC236}">
                <a16:creationId xmlns:a16="http://schemas.microsoft.com/office/drawing/2014/main" id="{7F0B6354-575C-4D83-A1BF-6AD956A64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353" y="1552348"/>
            <a:ext cx="5798911" cy="3324225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==================================================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이름	국어	영어	수학	총점	평균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==================================================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나연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100 	 90 	 100 	 290 	 96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정연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100 	 100 	 80 	 280 	 93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모모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90 	 100 	 100 	 290 	 96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사나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90 	 80 	 90 	 260 	 86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지효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100 	 100 	 100 	 300 	 100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미나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80 	 70 	 90 	 240 	 80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다현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70 	 60 	 100 	 230 	 76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채영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80 	 100 	 90 	 270 	 90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쯔위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100 	 100 	 100 	 300 	 100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==================================================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반총점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	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810 	 800 	 850 	 273 	 91.0</a:t>
            </a:r>
          </a:p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==================================================</a:t>
            </a:r>
          </a:p>
        </p:txBody>
      </p:sp>
    </p:spTree>
    <p:extLst>
      <p:ext uri="{BB962C8B-B14F-4D97-AF65-F5344CB8AC3E}">
        <p14:creationId xmlns:p14="http://schemas.microsoft.com/office/powerpoint/2010/main" val="3395576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7204A86-DD58-40E9-95A3-E7C0DAA99321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앞장에서 연습한 내용을 리스트 구조를 변경된 사항으로 다시 작성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35DEEBA-153B-48BC-B811-BA59944CEFD8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1B7BA42-E8E2-4FB3-AABA-A7123D55ABD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59EFD397-D701-46AB-AEF4-39B3AB073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648810-EBE9-4E94-80AD-44A6FD1B481C}"/>
              </a:ext>
            </a:extLst>
          </p:cNvPr>
          <p:cNvSpPr/>
          <p:nvPr/>
        </p:nvSpPr>
        <p:spPr bwMode="auto">
          <a:xfrm>
            <a:off x="1255311" y="160048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함수정의는 일단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pass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정의하고 진행함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FA0551B-A8A3-4375-8F60-7B3B26886BAF}"/>
              </a:ext>
            </a:extLst>
          </p:cNvPr>
          <p:cNvGrpSpPr/>
          <p:nvPr/>
        </p:nvGrpSpPr>
        <p:grpSpPr>
          <a:xfrm>
            <a:off x="719572" y="1600481"/>
            <a:ext cx="507705" cy="497174"/>
            <a:chOff x="593089" y="1058864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49B63EF9-4B0E-49D7-B425-76CD4AA9A3E8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EEC35AB8-54F1-47F5-B1CC-99339C801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5840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관리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튜플</a:t>
              </a:r>
              <a:endPara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7E046F4-D706-4A38-BD7C-5D9A5C90ACB0}"/>
              </a:ext>
            </a:extLst>
          </p:cNvPr>
          <p:cNvGrpSpPr/>
          <p:nvPr/>
        </p:nvGrpSpPr>
        <p:grpSpPr>
          <a:xfrm>
            <a:off x="725687" y="712689"/>
            <a:ext cx="5876853" cy="4086575"/>
            <a:chOff x="702526" y="2051169"/>
            <a:chExt cx="5890479" cy="7000091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B047896-7BAC-4C8F-BEBB-DC939F41A5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0A5CB5F-D515-48E5-9A99-63C7688FED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633558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38E472E-F4E5-43CB-856E-BDE0CDFE65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870984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8C9887D-43CA-498B-9D61-25EB19278E0F}"/>
              </a:ext>
            </a:extLst>
          </p:cNvPr>
          <p:cNvSpPr/>
          <p:nvPr/>
        </p:nvSpPr>
        <p:spPr bwMode="auto">
          <a:xfrm>
            <a:off x="725686" y="890996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name,kortotal,engtotal,mathtotal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데이터 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차원 리스트 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score=[["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나연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",100,90,100],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정연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",90,90,100],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모모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",80,70,90],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사나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",90,90,80],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지효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",100,80,80],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미나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",50,90,90],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다현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",80,60,100],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채영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",70,80,90],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쯔위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",100,90,90]]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프로그램을 보기 좋게 하려고 상수를 정의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name=0;kor=1;eng=2;mat=3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여기부터 프로그램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in score: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[name],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[mat])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1862408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25F0C-523E-49C0-A43E-887A58E104E8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자세히 작성해 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9C03C31-A1F9-47FA-B172-65EB39FC1783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BE071A-827B-485E-9C86-647246EA0E98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7A62519-75A5-4C1B-8DD7-2A4ECFDFE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CC4CE3D7-EBE6-4E54-B45A-D3CBB3A156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725687" y="1318906"/>
            <a:ext cx="5876853" cy="28269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B1DDDA7-9977-4B89-A567-A40DCE3207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725687" y="1601596"/>
            <a:ext cx="5876853" cy="332045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82AC9A7-A4F7-40F3-94B5-108B85A8D1F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725687" y="4922047"/>
            <a:ext cx="5876853" cy="105243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9DA479-A066-4401-852E-DD87846CA401}"/>
              </a:ext>
            </a:extLst>
          </p:cNvPr>
          <p:cNvSpPr/>
          <p:nvPr/>
        </p:nvSpPr>
        <p:spPr bwMode="auto">
          <a:xfrm>
            <a:off x="725686" y="149721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name,kdef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name,kor,eng,mat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print(name,"\t",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t",mat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kor+eng+mat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kor+eng+mat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)//3)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for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in score: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[mat]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반총점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,"\t"\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  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totkor+toteng+totmat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)//9,"\t",(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totkor+toteng+totmat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)/3//9)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ortotal,engtotal,mathtotal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7DFEBBB-AA88-4EAA-A6AA-8B7FA23E2D3B}"/>
              </a:ext>
            </a:extLst>
          </p:cNvPr>
          <p:cNvSpPr/>
          <p:nvPr/>
        </p:nvSpPr>
        <p:spPr>
          <a:xfrm>
            <a:off x="5001362" y="4720562"/>
            <a:ext cx="13628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--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뒷장 계속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--</a:t>
            </a:r>
          </a:p>
        </p:txBody>
      </p:sp>
    </p:spTree>
    <p:extLst>
      <p:ext uri="{BB962C8B-B14F-4D97-AF65-F5344CB8AC3E}">
        <p14:creationId xmlns:p14="http://schemas.microsoft.com/office/powerpoint/2010/main" val="917979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25F0C-523E-49C0-A43E-887A58E104E8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자세히 작성해 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9C03C31-A1F9-47FA-B172-65EB39FC1783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BE071A-827B-485E-9C86-647246EA0E98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7A62519-75A5-4C1B-8DD7-2A4ECFDFE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CC4CE3D7-EBE6-4E54-B45A-D3CBB3A156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725687" y="1318906"/>
            <a:ext cx="5876853" cy="28269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B1DDDA7-9977-4B89-A567-A40DCE3207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725687" y="1601596"/>
            <a:ext cx="5876853" cy="332045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82AC9A7-A4F7-40F3-94B5-108B85A8D1F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725687" y="4922047"/>
            <a:ext cx="5876853" cy="105243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9DA479-A066-4401-852E-DD87846CA401}"/>
              </a:ext>
            </a:extLst>
          </p:cNvPr>
          <p:cNvSpPr/>
          <p:nvPr/>
        </p:nvSpPr>
        <p:spPr bwMode="auto">
          <a:xfrm>
            <a:off x="725686" y="149721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name,kdef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국어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평균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name,kor,eng,mat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print(name,"\t",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t",mat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kor+eng+mat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kor+eng+mat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)//3)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=0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for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in score: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+=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[mat]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반총점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,"\t"\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  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totkor+toteng+totmat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)//9,"\t",(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totkor+toteng+totmat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)/3//9)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print("="*50)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ortotal,engtotal,mathtotal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2783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연습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25F0C-523E-49C0-A43E-887A58E104E8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함수를 자세히 작성해 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9C03C31-A1F9-47FA-B172-65EB39FC1783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BE071A-827B-485E-9C86-647246EA0E98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F7A62519-75A5-4C1B-8DD7-2A4ECFDFE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EF91811-79BE-43FD-A401-762E5FBF0D10}"/>
              </a:ext>
            </a:extLst>
          </p:cNvPr>
          <p:cNvGrpSpPr/>
          <p:nvPr/>
        </p:nvGrpSpPr>
        <p:grpSpPr>
          <a:xfrm>
            <a:off x="725687" y="1318906"/>
            <a:ext cx="5876853" cy="3252622"/>
            <a:chOff x="702526" y="2051169"/>
            <a:chExt cx="5890479" cy="5571573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C4CE3D7-EBE6-4E54-B45A-D3CBB3A15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4B1DDDA7-9977-4B89-A567-A40DCE3207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5087338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82AC9A7-A4F7-40F3-94B5-108B85A8D1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442466"/>
              <a:ext cx="5890479" cy="180276"/>
            </a:xfrm>
            <a:prstGeom prst="rect">
              <a:avLst/>
            </a:prstGeom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C9DA479-A066-4401-852E-DD87846CA401}"/>
              </a:ext>
            </a:extLst>
          </p:cNvPr>
          <p:cNvSpPr/>
          <p:nvPr/>
        </p:nvSpPr>
        <p:spPr bwMode="auto">
          <a:xfrm>
            <a:off x="725686" y="149721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데이터 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차원 리스트 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score=[["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나연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",100,90,100],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정연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",90,90,100],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모모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",80,70,90],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사나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",90,90,80],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지효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",100,80,80],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미나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",50,90,90],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다현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",80,60,100],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채영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",70,80,90],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   ["</a:t>
            </a:r>
            <a:r>
              <a:rPr lang="ko-KR" altLang="en-US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쯔위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",100,90,90]]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프로그램을 보기 좋게 하려고 상수를 정의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name=0;kor=1;eng=2;mat=3</a:t>
            </a:r>
          </a:p>
          <a:p>
            <a:pPr algn="l" latinLnBrk="0"/>
            <a:endParaRPr lang="en-US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여기부터 프로그램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titleprint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in score:</a:t>
            </a:r>
          </a:p>
          <a:p>
            <a:pPr algn="l" latinLnBrk="0"/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itemprint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[name],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kor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eng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],</a:t>
            </a:r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one_student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[mat])</a:t>
            </a:r>
          </a:p>
          <a:p>
            <a:pPr algn="l" latinLnBrk="0"/>
            <a:r>
              <a:rPr lang="en-US" altLang="ko-KR" sz="900" dirty="0" err="1">
                <a:latin typeface="Consolas" panose="020B0609020204030204" pitchFamily="49" charset="0"/>
                <a:ea typeface="굴림" panose="020B0600000101010101" pitchFamily="50" charset="-127"/>
              </a:rPr>
              <a:t>tailprint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24527757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삽입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 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검색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정렬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심화학습</a:t>
            </a:r>
          </a:p>
          <a:p>
            <a:pPr algn="l" latinLnBrk="0"/>
            <a:endParaRPr lang="ko-KR" altLang="en-US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1601619"/>
      </p:ext>
    </p:extLst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42D2AD2-5441-4386-8233-891D84E19B8A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생성시 처음 값을 지정하거나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(append)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 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위치 삭제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(del)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전부삭제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(clear)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하여 값을 지정함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9D7B59D-84C7-4B18-A5DD-791B255D8B61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46B2628-ED3A-45C6-87D4-53DBAA2B3CB1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8F3D8182-38E6-410F-9904-CDC59E1E55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F4535CC-55D8-4305-9C8C-1267B06D7CD1}"/>
              </a:ext>
            </a:extLst>
          </p:cNvPr>
          <p:cNvSpPr/>
          <p:nvPr/>
        </p:nvSpPr>
        <p:spPr bwMode="auto">
          <a:xfrm>
            <a:off x="1255311" y="3349053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a.clear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사용하면 모든 리스트가 삭제됨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9C10B7D-8151-4557-BD93-E592787DFBDB}"/>
              </a:ext>
            </a:extLst>
          </p:cNvPr>
          <p:cNvGrpSpPr/>
          <p:nvPr/>
        </p:nvGrpSpPr>
        <p:grpSpPr>
          <a:xfrm>
            <a:off x="719572" y="3349054"/>
            <a:ext cx="507705" cy="497174"/>
            <a:chOff x="593089" y="1058864"/>
            <a:chExt cx="507705" cy="49717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6D808D3-D8B1-4033-AA02-5CCC8C01DEFB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259B454A-5CF8-4482-87FA-512AF90AF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11395CD-1833-46FA-AEF0-E58E61F05BDE}"/>
              </a:ext>
            </a:extLst>
          </p:cNvPr>
          <p:cNvSpPr/>
          <p:nvPr/>
        </p:nvSpPr>
        <p:spPr bwMode="auto">
          <a:xfrm>
            <a:off x="1255311" y="1576081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리스트값을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주고 생성한 후 변수를 지우는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del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명령어로 삭제가 가능함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380B1A7-436A-43E6-96F4-94093EA0FC15}"/>
              </a:ext>
            </a:extLst>
          </p:cNvPr>
          <p:cNvGrpSpPr/>
          <p:nvPr/>
        </p:nvGrpSpPr>
        <p:grpSpPr>
          <a:xfrm>
            <a:off x="719572" y="1576081"/>
            <a:ext cx="507705" cy="732091"/>
            <a:chOff x="593089" y="2787774"/>
            <a:chExt cx="507705" cy="73209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3124B8F-855F-4DD0-894E-68EFB462153A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6912956A-50E2-493E-A332-53C17510F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9762F09-4157-4C6B-828E-3E318504FB1A}"/>
              </a:ext>
            </a:extLst>
          </p:cNvPr>
          <p:cNvSpPr/>
          <p:nvPr/>
        </p:nvSpPr>
        <p:spPr bwMode="auto">
          <a:xfrm>
            <a:off x="1255311" y="2457482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del a[2]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 리스트요소를 삭제하면 뒤에 리스트들이 앞으로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당겨짐</a:t>
            </a:r>
            <a:endParaRPr kumimoji="0" lang="ko-KR" altLang="en-US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265C41C-1FD2-4647-81C5-F8724E4E90C9}"/>
              </a:ext>
            </a:extLst>
          </p:cNvPr>
          <p:cNvGrpSpPr/>
          <p:nvPr/>
        </p:nvGrpSpPr>
        <p:grpSpPr>
          <a:xfrm>
            <a:off x="719572" y="2457482"/>
            <a:ext cx="507705" cy="732091"/>
            <a:chOff x="593089" y="2787774"/>
            <a:chExt cx="507705" cy="73209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56959085-65C2-4E61-BBFC-24BD7951DDF9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2926F30D-3D7D-4E38-B532-7EFDA8E87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3A22B7E-E47E-4CED-B141-0E79C83DEDC2}"/>
              </a:ext>
            </a:extLst>
          </p:cNvPr>
          <p:cNvGrpSpPr/>
          <p:nvPr/>
        </p:nvGrpSpPr>
        <p:grpSpPr>
          <a:xfrm>
            <a:off x="1404923" y="3844250"/>
            <a:ext cx="5082282" cy="479846"/>
            <a:chOff x="1577402" y="1532761"/>
            <a:chExt cx="5082282" cy="479846"/>
          </a:xfrm>
        </p:grpSpPr>
        <p:sp>
          <p:nvSpPr>
            <p:cNvPr id="39" name="위로 굽은 화살표 12">
              <a:extLst>
                <a:ext uri="{FF2B5EF4-FFF2-40B4-BE49-F238E27FC236}">
                  <a16:creationId xmlns:a16="http://schemas.microsoft.com/office/drawing/2014/main" id="{03981AD6-2422-4AFF-AA86-7B50F9AAD115}"/>
                </a:ext>
              </a:extLst>
            </p:cNvPr>
            <p:cNvSpPr/>
            <p:nvPr/>
          </p:nvSpPr>
          <p:spPr bwMode="auto">
            <a:xfrm rot="5400000">
              <a:off x="1565939" y="1544224"/>
              <a:ext cx="382966" cy="360040"/>
            </a:xfrm>
            <a:prstGeom prst="bentUpArrow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1DDCF40-BAED-4833-8E68-83828B965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1785" y="1620406"/>
              <a:ext cx="4777899" cy="392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빈 리스트는 남음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122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003FA2C-2FA4-46A7-9ED2-98C47D07022D}"/>
              </a:ext>
            </a:extLst>
          </p:cNvPr>
          <p:cNvGrpSpPr/>
          <p:nvPr/>
        </p:nvGrpSpPr>
        <p:grpSpPr>
          <a:xfrm>
            <a:off x="725687" y="712689"/>
            <a:ext cx="5876853" cy="4269354"/>
            <a:chOff x="702526" y="2051169"/>
            <a:chExt cx="5890479" cy="7313182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C7A31B3C-6D88-4A43-A69B-5571C45D32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CED840F2-20B1-4452-B2A8-880BDBB52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682894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B251EBE5-FDB0-42CB-AF2F-D701CE9448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9184075"/>
              <a:ext cx="5890479" cy="180276"/>
            </a:xfrm>
            <a:prstGeom prst="rect">
              <a:avLst/>
            </a:prstGeom>
          </p:spPr>
        </p:pic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E3E6ED4-FC70-4335-A29F-A6C33B76C668}"/>
              </a:ext>
            </a:extLst>
          </p:cNvPr>
          <p:cNvSpPr/>
          <p:nvPr/>
        </p:nvSpPr>
        <p:spPr bwMode="auto">
          <a:xfrm>
            <a:off x="725686" y="890996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4, 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 a[2] #2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번 리스트요소 삭제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4, 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 a[2]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a.clear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()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리스트 전부 지움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빈 리스트는 남아있음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 a #a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공간도 지움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File “&lt;pyshell#10&gt;”, line 1, in &lt;module&gt;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  a</a:t>
            </a:r>
          </a:p>
          <a:p>
            <a:pPr algn="l" latinLnBrk="0"/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NameError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name ‘a’ is not defined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A558524-5B22-470B-BC2A-E56F414B7B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1976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B8FA0B1-D5E5-419C-8FAF-2D53D8E6905B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a.append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리스트를 추가하기 위하여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최소 빈 리스트는 정의되어 있어야 함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4EFE35C-4352-457E-8180-45330E804FC0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C40F15E-D768-462C-96EE-E8A6A86AE07E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FA440CC6-1B98-425F-8EC7-90435CE09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B8421E-26EC-4FDB-97D7-9D6C0072DEEB}"/>
              </a:ext>
            </a:extLst>
          </p:cNvPr>
          <p:cNvSpPr/>
          <p:nvPr/>
        </p:nvSpPr>
        <p:spPr bwMode="auto">
          <a:xfrm>
            <a:off x="1255311" y="1605078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맨 뒤로부터 하나씩 요소가 추가되어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들어감</a:t>
            </a:r>
            <a:endParaRPr kumimoji="0" lang="ko-KR" altLang="en-US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446EB50-6C45-4F6A-89AD-C9D8E218986A}"/>
              </a:ext>
            </a:extLst>
          </p:cNvPr>
          <p:cNvGrpSpPr/>
          <p:nvPr/>
        </p:nvGrpSpPr>
        <p:grpSpPr>
          <a:xfrm>
            <a:off x="719572" y="1605079"/>
            <a:ext cx="507705" cy="497174"/>
            <a:chOff x="593089" y="1058864"/>
            <a:chExt cx="507705" cy="49717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48357FC-D3CB-42F5-8EFF-944A4A2BB681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36DCC42-39B3-46FF-86C4-D1E8FB201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985B94C-ED00-41FB-A6BB-D02C0520F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93622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178B3A1-C195-49BB-AF54-EB3035D18E0D}"/>
              </a:ext>
            </a:extLst>
          </p:cNvPr>
          <p:cNvGrpSpPr/>
          <p:nvPr/>
        </p:nvGrpSpPr>
        <p:grpSpPr>
          <a:xfrm>
            <a:off x="725687" y="712689"/>
            <a:ext cx="5876853" cy="4216732"/>
            <a:chOff x="702526" y="2051169"/>
            <a:chExt cx="5890479" cy="722304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AFB1C8E-7207-42E4-8FF5-EDCFE69960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8BA62670-8FC8-4338-8B31-E80363927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6558532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6719C3AC-3A83-4BE8-B62B-F30F5A219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9093936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F592CBB-D75F-49CA-A811-CFCA274F73E6}"/>
              </a:ext>
            </a:extLst>
          </p:cNvPr>
          <p:cNvSpPr/>
          <p:nvPr/>
        </p:nvSpPr>
        <p:spPr bwMode="auto">
          <a:xfrm>
            <a:off x="725686" y="890996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(1)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리스트가 정의되어 있지 않은 경우 추가는 불가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File ＂&lt;pyshell#14&gt;＂, line 1, in &lt;module&gt;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(1)</a:t>
            </a:r>
          </a:p>
          <a:p>
            <a:pPr algn="l" latinLnBrk="0"/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NameError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name ＇a＇ is not defined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a=[]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빈 리스트를 정의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(1) #1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값의 리스트요소를 추가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(3)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(5)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3, 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a=[4,5,6]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기존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a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를 무시하고 다시 정의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(10)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[4, 5, 6, 10]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24905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A8FBABD-06D4-46C3-B7E0-A332A7C898A6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개의 요소를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insert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사용하고 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list.insert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삽입위치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삽입내용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사용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47E50AF-9EC9-4283-BAA6-0699D23C61BA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207DFCB-5A4D-4591-A4C1-1D28B9EE50EF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55E1972-D6AC-44AA-8C98-ECD84C321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0A0067-3F03-4770-AF1A-0769986DDEA9}"/>
              </a:ext>
            </a:extLst>
          </p:cNvPr>
          <p:cNvGrpSpPr/>
          <p:nvPr/>
        </p:nvGrpSpPr>
        <p:grpSpPr>
          <a:xfrm>
            <a:off x="725687" y="1566336"/>
            <a:ext cx="5876853" cy="3151297"/>
            <a:chOff x="702526" y="2051169"/>
            <a:chExt cx="5890479" cy="5398008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6613AA1-2B3E-489E-A15A-DF3511F7DB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37AE87-3BFD-46B7-A0DE-46A14063F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7334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F9274A8-5D58-414C-AFDE-B01D76E7E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68901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5D57D1B-8956-4247-9D6C-E1D498D632D4}"/>
              </a:ext>
            </a:extLst>
          </p:cNvPr>
          <p:cNvSpPr/>
          <p:nvPr/>
        </p:nvSpPr>
        <p:spPr bwMode="auto">
          <a:xfrm>
            <a:off x="725686" y="174464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(6) #append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는 맨 뒤에 하나의 요소를 삽입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4, 5, 6]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a.insert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(3,12)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12, 4, 5, 6]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a.insert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(4,15)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12, 15, 4, 5, 6]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a.insert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(3,1)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1, 12, 15, 4, 5, 6]</a:t>
            </a:r>
          </a:p>
        </p:txBody>
      </p:sp>
    </p:spTree>
    <p:extLst>
      <p:ext uri="{BB962C8B-B14F-4D97-AF65-F5344CB8AC3E}">
        <p14:creationId xmlns:p14="http://schemas.microsoft.com/office/powerpoint/2010/main" val="3003012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438368"/>
            <a:chOff x="585154" y="963984"/>
            <a:chExt cx="5831985" cy="438368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콜렉션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형의 리스트에 대하여 이해하고 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9" name="그룹 48"/>
          <p:cNvGrpSpPr/>
          <p:nvPr/>
        </p:nvGrpSpPr>
        <p:grpSpPr>
          <a:xfrm>
            <a:off x="756140" y="2286495"/>
            <a:ext cx="5831985" cy="438368"/>
            <a:chOff x="585154" y="963984"/>
            <a:chExt cx="5831985" cy="438368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콜렉션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형의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튜플에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대하여 이해하고 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1819757"/>
            <a:ext cx="5831985" cy="438368"/>
            <a:chOff x="585154" y="963984"/>
            <a:chExt cx="5831985" cy="438368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리스트에 대한 요소를 삽입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삭제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조회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정렬할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A8FBABD-06D4-46C3-B7E0-A332A7C898A6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개의 요소를 삽입 시 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list[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n:n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방식으로 사용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(n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삽입위치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47E50AF-9EC9-4283-BAA6-0699D23C61BA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207DFCB-5A4D-4591-A4C1-1D28B9EE50EF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55E1972-D6AC-44AA-8C98-ECD84C321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0A0067-3F03-4770-AF1A-0769986DDEA9}"/>
              </a:ext>
            </a:extLst>
          </p:cNvPr>
          <p:cNvGrpSpPr/>
          <p:nvPr/>
        </p:nvGrpSpPr>
        <p:grpSpPr>
          <a:xfrm>
            <a:off x="725687" y="1563688"/>
            <a:ext cx="5876853" cy="1181688"/>
            <a:chOff x="702526" y="2051169"/>
            <a:chExt cx="5890479" cy="2024170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6613AA1-2B3E-489E-A15A-DF3511F7DB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37AE87-3BFD-46B7-A0DE-46A14063F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359659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F9274A8-5D58-414C-AFDE-B01D76E7E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895063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5D57D1B-8956-4247-9D6C-E1D498D632D4}"/>
              </a:ext>
            </a:extLst>
          </p:cNvPr>
          <p:cNvSpPr/>
          <p:nvPr/>
        </p:nvSpPr>
        <p:spPr bwMode="auto">
          <a:xfrm>
            <a:off x="725686" y="1741995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 2, 3, 1, 12, 15, 4, 5, 6]</a:t>
            </a:r>
          </a:p>
          <a:p>
            <a:pPr algn="l" latinLnBrk="0"/>
            <a:r>
              <a:rPr lang="pt-BR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a[5:5]=[1,2,3,4,5,6] #5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에서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5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까지 영역에 해당 리스트 값을 대입</a:t>
            </a:r>
            <a:endParaRPr lang="pt-BR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[1, 2, 3, 1, 12, 1, 2, 3, 4, 5, 6, 15, 4, 5, 6]</a:t>
            </a:r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9970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A8FBABD-06D4-46C3-B7E0-A332A7C898A6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list[n]=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사용하면 해당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요소의 리스트가 대입된 경우임에 주의할 것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47E50AF-9EC9-4283-BAA6-0699D23C61BA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207DFCB-5A4D-4591-A4C1-1D28B9EE50EF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55E1972-D6AC-44AA-8C98-ECD84C3212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0A0067-3F03-4770-AF1A-0769986DDEA9}"/>
              </a:ext>
            </a:extLst>
          </p:cNvPr>
          <p:cNvGrpSpPr/>
          <p:nvPr/>
        </p:nvGrpSpPr>
        <p:grpSpPr>
          <a:xfrm>
            <a:off x="725687" y="1705286"/>
            <a:ext cx="5876853" cy="1304891"/>
            <a:chOff x="702526" y="2051169"/>
            <a:chExt cx="5890479" cy="223521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6613AA1-2B3E-489E-A15A-DF3511F7DB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37AE87-3BFD-46B7-A0DE-46A14063F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1570700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F9274A8-5D58-414C-AFDE-B01D76E7E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106104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5D57D1B-8956-4247-9D6C-E1D498D632D4}"/>
              </a:ext>
            </a:extLst>
          </p:cNvPr>
          <p:cNvSpPr/>
          <p:nvPr/>
        </p:nvSpPr>
        <p:spPr bwMode="auto">
          <a:xfrm>
            <a:off x="725686" y="188359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 2, 3, 1, 12, 15, 4, 5, 6]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a[5]=[1,2,3,4,5,6] #5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요소에 이 리스트를 대입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큰 차이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  <a:endParaRPr lang="pt-BR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1, 12, [1, 2, 3, 4, 5, 6], 4, 5, 6]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4ADD406-4DEA-4757-989D-BCE553EB913B}"/>
              </a:ext>
            </a:extLst>
          </p:cNvPr>
          <p:cNvSpPr/>
          <p:nvPr/>
        </p:nvSpPr>
        <p:spPr>
          <a:xfrm>
            <a:off x="2468110" y="2528862"/>
            <a:ext cx="1818141" cy="28781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9603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0A0067-3F03-4770-AF1A-0769986DDEA9}"/>
              </a:ext>
            </a:extLst>
          </p:cNvPr>
          <p:cNvGrpSpPr/>
          <p:nvPr/>
        </p:nvGrpSpPr>
        <p:grpSpPr>
          <a:xfrm>
            <a:off x="725687" y="1705286"/>
            <a:ext cx="5876853" cy="3130693"/>
            <a:chOff x="702526" y="2051169"/>
            <a:chExt cx="5890479" cy="5362716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6613AA1-2B3E-489E-A15A-DF3511F7DB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37AE87-3BFD-46B7-A0DE-46A14063F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469820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F9274A8-5D58-414C-AFDE-B01D76E7E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33609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5D57D1B-8956-4247-9D6C-E1D498D632D4}"/>
              </a:ext>
            </a:extLst>
          </p:cNvPr>
          <p:cNvSpPr/>
          <p:nvPr/>
        </p:nvSpPr>
        <p:spPr bwMode="auto">
          <a:xfrm>
            <a:off x="725686" y="1883593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b=[4,5,6]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a=a+b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[1, 2, 3, 4, 5, 6]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b=[4,5,6]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a.extend(b)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[1, 2, 3, 4, 5, 6]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B1A50B9-A524-4949-8FAE-868CB00C1221}"/>
              </a:ext>
            </a:extLst>
          </p:cNvPr>
          <p:cNvGrpSpPr/>
          <p:nvPr/>
        </p:nvGrpSpPr>
        <p:grpSpPr>
          <a:xfrm>
            <a:off x="728663" y="710177"/>
            <a:ext cx="5861050" cy="853511"/>
            <a:chOff x="-42323" y="3883994"/>
            <a:chExt cx="5892220" cy="1268450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1920840-C930-4AF5-834F-C6CD9D9E1782}"/>
                </a:ext>
              </a:extLst>
            </p:cNvPr>
            <p:cNvSpPr/>
            <p:nvPr/>
          </p:nvSpPr>
          <p:spPr bwMode="auto">
            <a:xfrm>
              <a:off x="-42323" y="3883994"/>
              <a:ext cx="2292544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두 개의 리스트를 병합하는 방법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1AC7FEF-6F28-4C0E-B012-7E910BA6C418}"/>
                </a:ext>
              </a:extLst>
            </p:cNvPr>
            <p:cNvSpPr/>
            <p:nvPr/>
          </p:nvSpPr>
          <p:spPr bwMode="auto">
            <a:xfrm>
              <a:off x="2275777" y="3883994"/>
              <a:ext cx="3574120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216000" tIns="45720" rIns="216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80975" indent="-180975" algn="l" defTabSz="685800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b="1" kern="0" dirty="0" err="1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list.extend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사용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80975" indent="-180975" algn="l" defTabSz="685800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+ </a:t>
              </a:r>
              <a:r>
                <a:rPr kumimoji="0" lang="ko-KR" altLang="en-US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연산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을 이용</a:t>
              </a:r>
              <a:endPara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24017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E948D1-5E32-456E-9C57-860453B7C58B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리스트를 지우기 위하여 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list.remove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원하는값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del(list[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n:m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list.clear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6A6915-2324-4AFD-8F21-1566E943E00F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3FA7071-0F55-41AF-80AA-54EA30905FC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641A55D-A4D3-4E76-9366-1ED182EE0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BD1E8F0-6D89-4197-93DD-3505066F2E18}"/>
              </a:ext>
            </a:extLst>
          </p:cNvPr>
          <p:cNvGrpSpPr/>
          <p:nvPr/>
        </p:nvGrpSpPr>
        <p:grpSpPr>
          <a:xfrm>
            <a:off x="725687" y="1581461"/>
            <a:ext cx="5876853" cy="3295339"/>
            <a:chOff x="702526" y="2051169"/>
            <a:chExt cx="5890479" cy="5644745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48F994A7-8F8F-4701-ABC5-4FE9A37369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3F0E70A8-D2AB-4692-9219-EF3171ADDA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4980234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59CAB06C-9DB8-4B62-B3F1-E3AABBDD30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515638"/>
              <a:ext cx="5890479" cy="180276"/>
            </a:xfrm>
            <a:prstGeom prst="rect">
              <a:avLst/>
            </a:prstGeom>
          </p:spPr>
        </p:pic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4EBE6C0-B60C-4539-8563-AD23FBB18FBF}"/>
              </a:ext>
            </a:extLst>
          </p:cNvPr>
          <p:cNvSpPr/>
          <p:nvPr/>
        </p:nvSpPr>
        <p:spPr bwMode="auto">
          <a:xfrm>
            <a:off x="725686" y="1759768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a=[1,2,3,3,4,4,5,6,7,7,7,7,8]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3, 4, 4, 5, 6, 7, 7, 7, 7, 8]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a.remove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(7)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첫 번째 만나는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7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값을 가진 리스트 삭제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3, 4, 4, 5, 6, 7, 7, 7, 8]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a.remove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(7)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첫 번째 만나는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7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값을 가진 리스트 삭제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3, 4, 4, 5, 6, 7, 7, 8]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a[5]=[] 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다섯 번째에 빈 값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[]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이 들어 있는 리스트를 </a:t>
            </a: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만듬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주의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: a[5:5]=[]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라고 해야 함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[1, 2, 3, 3, 4, [], 5, 6, 7, 7, 8]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a[2:4]=[] </a:t>
            </a:r>
          </a:p>
          <a:p>
            <a:pPr algn="l" latinLnBrk="0"/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380590A-9F1A-4250-BEEA-0258750F0551}"/>
              </a:ext>
            </a:extLst>
          </p:cNvPr>
          <p:cNvSpPr/>
          <p:nvPr/>
        </p:nvSpPr>
        <p:spPr>
          <a:xfrm>
            <a:off x="4948022" y="4568162"/>
            <a:ext cx="13628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--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뒷장 계속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--</a:t>
            </a:r>
          </a:p>
        </p:txBody>
      </p:sp>
    </p:spTree>
    <p:extLst>
      <p:ext uri="{BB962C8B-B14F-4D97-AF65-F5344CB8AC3E}">
        <p14:creationId xmlns:p14="http://schemas.microsoft.com/office/powerpoint/2010/main" val="38938909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E948D1-5E32-456E-9C57-860453B7C58B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리스트를 지우기 위하여 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list.remove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원하는값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del(list[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n:m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])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list.clear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6A6915-2324-4AFD-8F21-1566E943E00F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3FA7071-0F55-41AF-80AA-54EA30905FC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641A55D-A4D3-4E76-9366-1ED182EE0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F05F804-3BD2-4CA9-90AE-A4D13422BF00}"/>
              </a:ext>
            </a:extLst>
          </p:cNvPr>
          <p:cNvGrpSpPr/>
          <p:nvPr/>
        </p:nvGrpSpPr>
        <p:grpSpPr>
          <a:xfrm>
            <a:off x="725687" y="1581461"/>
            <a:ext cx="5876853" cy="3295339"/>
            <a:chOff x="702526" y="2051169"/>
            <a:chExt cx="5890479" cy="5644745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40DCBDC1-9E49-45BF-AEB8-20CE8209CE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0835940-AFB1-4513-9820-BCB3C6DD39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498023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F3428A1-4E41-44B1-A03F-8922D6469B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515638"/>
              <a:ext cx="5890479" cy="180276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67E2145-8846-4FD7-996B-B02ED06CB559}"/>
              </a:ext>
            </a:extLst>
          </p:cNvPr>
          <p:cNvSpPr/>
          <p:nvPr/>
        </p:nvSpPr>
        <p:spPr bwMode="auto">
          <a:xfrm>
            <a:off x="725686" y="1759768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[1, 2, 4, [], 5, 6, 7, 7, 8]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del(a[4])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[1, 2, 4, [], 6, 7, 7, 8]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del(a[3])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[1, 2, 4, 6, 7, 7, 8]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a.clear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() #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다 지우나 빈 값에 리스트가 남음</a:t>
            </a:r>
            <a:endParaRPr lang="en-US" altLang="ko-KR" sz="11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[]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del(a) #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리스트 정의까지 삭제</a:t>
            </a:r>
            <a:endParaRPr lang="en-US" altLang="ko-KR" sz="11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"&lt;pyshell#48&gt;", line 1, in &lt;module&gt;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a</a:t>
            </a:r>
          </a:p>
          <a:p>
            <a:pPr algn="l" latinLnBrk="0"/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NameError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: name 'a' is not defined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11774239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삽입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삭제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E948D1-5E32-456E-9C57-860453B7C58B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list.pop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(n)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해당위치를 리턴하고 삭제함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없다면 맨 마지막 요소 리턴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6A6915-2324-4AFD-8F21-1566E943E00F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3FA7071-0F55-41AF-80AA-54EA30905FC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641A55D-A4D3-4E76-9366-1ED182EE0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BD1E8F0-6D89-4197-93DD-3505066F2E18}"/>
              </a:ext>
            </a:extLst>
          </p:cNvPr>
          <p:cNvGrpSpPr/>
          <p:nvPr/>
        </p:nvGrpSpPr>
        <p:grpSpPr>
          <a:xfrm>
            <a:off x="725687" y="1581461"/>
            <a:ext cx="5876853" cy="3490668"/>
            <a:chOff x="702526" y="2051169"/>
            <a:chExt cx="5890479" cy="5979335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48F994A7-8F8F-4701-ABC5-4FE9A37369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3F0E70A8-D2AB-4692-9219-EF3171ADDA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549510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59CAB06C-9DB8-4B62-B3F1-E3AABBDD30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850228"/>
              <a:ext cx="5890479" cy="180276"/>
            </a:xfrm>
            <a:prstGeom prst="rect">
              <a:avLst/>
            </a:prstGeom>
          </p:spPr>
        </p:pic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4EBE6C0-B60C-4539-8563-AD23FBB18FBF}"/>
              </a:ext>
            </a:extLst>
          </p:cNvPr>
          <p:cNvSpPr/>
          <p:nvPr/>
        </p:nvSpPr>
        <p:spPr bwMode="auto">
          <a:xfrm>
            <a:off x="725686" y="1743440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a=[1,2,3,3,4,4,5,6,7,7,7,7,8]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[1, 2, 3, 3, 4, 4, 5, 6, 7, 7, 7, 7]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7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(3)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[1, 2, 3, 4, 4, 5, 6, 7, 7, 7]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(6)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6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[1, 2, 3, 4, 4, 5, 7, 7, 7]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(6)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7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sz="1000" dirty="0" err="1">
                <a:latin typeface="Consolas" panose="020B0609020204030204" pitchFamily="49" charset="0"/>
                <a:ea typeface="굴림" panose="020B0600000101010101" pitchFamily="50" charset="-127"/>
              </a:rPr>
              <a:t>a.pop</a:t>
            </a:r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(0)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000" dirty="0">
                <a:latin typeface="Consolas" panose="020B0609020204030204" pitchFamily="49" charset="0"/>
                <a:ea typeface="굴림" panose="020B0600000101010101" pitchFamily="50" charset="-127"/>
              </a:rPr>
              <a:t>[2, 3, 4, 4, 5, 7, 7]</a:t>
            </a:r>
          </a:p>
        </p:txBody>
      </p:sp>
    </p:spTree>
    <p:extLst>
      <p:ext uri="{BB962C8B-B14F-4D97-AF65-F5344CB8AC3E}">
        <p14:creationId xmlns:p14="http://schemas.microsoft.com/office/powerpoint/2010/main" val="36643299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검색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620D533-226D-4287-ACC4-F2CE830B24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459664"/>
              </p:ext>
            </p:extLst>
          </p:nvPr>
        </p:nvGraphicFramePr>
        <p:xfrm>
          <a:off x="714520" y="700089"/>
          <a:ext cx="5875193" cy="1028906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227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9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346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 err="1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list.index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값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해당 값이 처음 나오는 위치를 리턴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08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 err="1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list.count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값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해당 값이 몇 번 나오는지 리턴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794F7B46-52BC-4AC7-B12A-6CF0CE264A30}"/>
              </a:ext>
            </a:extLst>
          </p:cNvPr>
          <p:cNvGrpSpPr/>
          <p:nvPr/>
        </p:nvGrpSpPr>
        <p:grpSpPr>
          <a:xfrm>
            <a:off x="725687" y="1871057"/>
            <a:ext cx="5876853" cy="2821112"/>
            <a:chOff x="702526" y="2051169"/>
            <a:chExt cx="5890479" cy="4832419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C3D4ABD-F73D-4039-8B86-DDDC2CA9EC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BC4AB0B-D58F-4D79-B991-F8C3FF473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167908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F4F053CD-1D73-4C19-8DC0-3409146C16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703312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06E9CCE-4B78-404C-B011-741965872877}"/>
              </a:ext>
            </a:extLst>
          </p:cNvPr>
          <p:cNvSpPr/>
          <p:nvPr/>
        </p:nvSpPr>
        <p:spPr bwMode="auto">
          <a:xfrm>
            <a:off x="725686" y="2049364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a=[1,2,3,3,4,4,5,6,7,7,7,7,8]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a.index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(7)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a.index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(8) #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값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의 위치는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12(0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부터 시작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a.index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(4) #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값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의 위치는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4(0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부터 시작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a.count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(7) #7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은 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번 나옴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022982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검색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620D533-226D-4287-ACC4-F2CE830B24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84881"/>
              </p:ext>
            </p:extLst>
          </p:nvPr>
        </p:nvGraphicFramePr>
        <p:xfrm>
          <a:off x="714520" y="700089"/>
          <a:ext cx="5875193" cy="1028906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227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9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346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min(list),max(list)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baseline="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리스트중</a:t>
                      </a: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최소값과 최대값을 구함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08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 err="1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len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(list)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리스트의 크기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개수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를 구함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794F7B46-52BC-4AC7-B12A-6CF0CE264A30}"/>
              </a:ext>
            </a:extLst>
          </p:cNvPr>
          <p:cNvGrpSpPr/>
          <p:nvPr/>
        </p:nvGrpSpPr>
        <p:grpSpPr>
          <a:xfrm>
            <a:off x="725687" y="2049364"/>
            <a:ext cx="5876853" cy="1694440"/>
            <a:chOff x="702526" y="2051169"/>
            <a:chExt cx="5890479" cy="2902488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C3D4ABD-F73D-4039-8B86-DDDC2CA9EC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BC4AB0B-D58F-4D79-B991-F8C3FF473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223797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F4F053CD-1D73-4C19-8DC0-3409146C16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773381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06E9CCE-4B78-404C-B011-741965872877}"/>
              </a:ext>
            </a:extLst>
          </p:cNvPr>
          <p:cNvSpPr/>
          <p:nvPr/>
        </p:nvSpPr>
        <p:spPr bwMode="auto">
          <a:xfrm>
            <a:off x="725686" y="2227671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a=[1,2,3,3,4,4,5,6,7,7,7,7,8]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min(a);max(a);len(a)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8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4570232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 정렬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620D533-226D-4287-ACC4-F2CE830B24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207354"/>
              </p:ext>
            </p:extLst>
          </p:nvPr>
        </p:nvGraphicFramePr>
        <p:xfrm>
          <a:off x="714520" y="700088"/>
          <a:ext cx="5875193" cy="1028906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227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0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3209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346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 err="1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list.sort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리스트 내용을 정렬함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608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 err="1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list.reverse</a:t>
                      </a:r>
                      <a:r>
                        <a:rPr lang="en-US" altLang="ko-KR" sz="1600" b="1" baseline="0" dirty="0">
                          <a:solidFill>
                            <a:srgbClr val="CC66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()</a:t>
                      </a:r>
                      <a:endParaRPr lang="ko-KR" altLang="en-US" sz="1600" b="1" baseline="0" dirty="0">
                        <a:solidFill>
                          <a:srgbClr val="CC66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리스트 내용을 역으로 보여줌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794F7B46-52BC-4AC7-B12A-6CF0CE264A30}"/>
              </a:ext>
            </a:extLst>
          </p:cNvPr>
          <p:cNvGrpSpPr/>
          <p:nvPr/>
        </p:nvGrpSpPr>
        <p:grpSpPr>
          <a:xfrm>
            <a:off x="725687" y="2049364"/>
            <a:ext cx="5876853" cy="2265940"/>
            <a:chOff x="702526" y="2051169"/>
            <a:chExt cx="5890479" cy="3881438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C3D4ABD-F73D-4039-8B86-DDDC2CA9EC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BC4AB0B-D58F-4D79-B991-F8C3FF473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321692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F4F053CD-1D73-4C19-8DC0-3409146C16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752331"/>
              <a:ext cx="5890479" cy="180276"/>
            </a:xfrm>
            <a:prstGeom prst="rect">
              <a:avLst/>
            </a:prstGeom>
          </p:spPr>
        </p:pic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06E9CCE-4B78-404C-B011-741965872877}"/>
              </a:ext>
            </a:extLst>
          </p:cNvPr>
          <p:cNvSpPr/>
          <p:nvPr/>
        </p:nvSpPr>
        <p:spPr bwMode="auto">
          <a:xfrm>
            <a:off x="725686" y="2227671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a=[1,8,5,6,2,4,5,2,6,9,4]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a.reverse()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[4, 9, 6, 2, 5, 4, 2, 6, 5, 8, 1]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a.sort()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[1, 2, 2, 4, 4, 5, 5, 6, 6, 8, 9]</a:t>
            </a:r>
          </a:p>
        </p:txBody>
      </p:sp>
    </p:spTree>
    <p:extLst>
      <p:ext uri="{BB962C8B-B14F-4D97-AF65-F5344CB8AC3E}">
        <p14:creationId xmlns:p14="http://schemas.microsoft.com/office/powerpoint/2010/main" val="35019727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심화학습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9344436-2461-4B25-A205-3D1FD2A20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450875"/>
              </p:ext>
            </p:extLst>
          </p:nvPr>
        </p:nvGraphicFramePr>
        <p:xfrm>
          <a:off x="719138" y="717988"/>
          <a:ext cx="5870575" cy="207264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2089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81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구분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b="1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ko-KR" altLang="en-US" sz="1600" b="1" baseline="0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설명</a:t>
                      </a:r>
                      <a:endParaRPr lang="en-US" altLang="ko-KR" sz="1600" b="1" baseline="0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A0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import </a:t>
                      </a: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latinLnBrk="0">
                        <a:spcBef>
                          <a:spcPts val="600"/>
                        </a:spcBef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외부의 함수를 가지고 올 때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import random </a:t>
                      </a:r>
                      <a:endParaRPr lang="ko-KR" altLang="en-US" sz="1600" b="1" baseline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라이브러리를 가져다 사용하겠다는 정의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algn="ctr" latinLnBrk="0">
                        <a:spcBef>
                          <a:spcPts val="600"/>
                        </a:spcBef>
                      </a:pPr>
                      <a:r>
                        <a:rPr lang="en-US" altLang="ko-KR" sz="1600" b="1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import random as r </a:t>
                      </a:r>
                      <a:endParaRPr lang="ko-KR" altLang="en-US" sz="1600" b="1" baseline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60784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/>
                          <a:ea typeface="나눔고딕 ExtraBold"/>
                        </a:defRPr>
                      </a:lvl9pPr>
                    </a:lstStyle>
                    <a:p>
                      <a:pPr marL="0" indent="0" algn="l" defTabSz="914400" rtl="0" eaLnBrk="1" latinLnBrk="0" hangingPunct="1">
                        <a:spcBef>
                          <a:spcPts val="600"/>
                        </a:spcBef>
                        <a:buClr>
                          <a:schemeClr val="bg1">
                            <a:lumMod val="50000"/>
                          </a:schemeClr>
                        </a:buClr>
                        <a:buFont typeface="Wingdings" pitchFamily="2" charset="2"/>
                        <a:buNone/>
                      </a:pP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프로그램 안에서 </a:t>
                      </a:r>
                      <a:r>
                        <a:rPr lang="en-US" altLang="ko-KR" sz="1600" b="1" kern="1200" baseline="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r.random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() </a:t>
                      </a:r>
                      <a:r>
                        <a:rPr lang="en-US" altLang="ko-KR" sz="1600" b="1" kern="1200" baseline="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r.randrange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(1,10)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과 같이 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r 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다음에 오는 함수는 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random</a:t>
                      </a: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라이브러리로부터 </a:t>
                      </a:r>
                      <a: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/>
                      </a:r>
                      <a:br>
                        <a:rPr lang="en-US" altLang="ko-KR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</a:br>
                      <a:r>
                        <a:rPr lang="ko-KR" altLang="en-US" sz="1600" b="1" kern="1200" baseline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+mn-cs"/>
                        </a:rPr>
                        <a:t>가지고 온 것임을 정의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8963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38523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 err="1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파이썬의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특징적인 자료형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95586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4137139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29" y="1134986"/>
            <a:ext cx="4593183" cy="299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파이썬에서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매우 특징적인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자료형으로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리스트가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리스트는 다른 언어의 </a:t>
            </a:r>
            <a:r>
              <a:rPr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Arraylist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와 유사한 성격입니다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컴퓨터알고리즘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자료구조라는 과목을 들어본 경험이 있거나 관심이 있다면 리스트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큐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환형 리스트의 구조를 들어봤을 것입니다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즉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하나의 자료를 넣고 꺼내고 삭제하고 처리하는 자료의 형태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이번 강의는 조금 어렵게 느껴질 수 있을 것입니다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먼저 자료구조의 리스트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큐에 대하여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검색을 통하여 미리 알아보고 조사해 본 후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본 강의를 듣도록 합시다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심화학습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DCE57AF-F190-4403-8380-E8E03AB433AF}"/>
              </a:ext>
            </a:extLst>
          </p:cNvPr>
          <p:cNvSpPr/>
          <p:nvPr/>
        </p:nvSpPr>
        <p:spPr bwMode="auto">
          <a:xfrm>
            <a:off x="719138" y="708886"/>
            <a:ext cx="7945891" cy="496800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36000" tIns="45720" rIns="36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다음은 앞에서 실습한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트와이스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성적표에서 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score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리스트를 임의로 생성된 값으로 테스트하는 내용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AF1DBB-C230-45D6-B3AD-4E0FF6E554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725687" y="1283234"/>
            <a:ext cx="5876853" cy="2826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67B84F3-7019-470C-B6DB-D047921520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725687" y="1565925"/>
            <a:ext cx="5876853" cy="343506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34093F1-1A1F-4B43-9B81-1A71966EB18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725687" y="5000992"/>
            <a:ext cx="5876853" cy="10524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B6B534E-DC95-42AC-B612-CC453BDCAD24}"/>
              </a:ext>
            </a:extLst>
          </p:cNvPr>
          <p:cNvSpPr/>
          <p:nvPr/>
        </p:nvSpPr>
        <p:spPr bwMode="auto">
          <a:xfrm>
            <a:off x="725686" y="1461541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import random as r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titleprint():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pt-BR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itemprint(name,kor,eng,mat):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pt-BR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def tailprint():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pass</a:t>
            </a:r>
          </a:p>
          <a:p>
            <a:pPr algn="l" latinLnBrk="0"/>
            <a:endParaRPr lang="pt-BR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one_person=[]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score=[]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for i in range(100):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    one_person.append("name"+str(i))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이름</a:t>
            </a:r>
          </a:p>
          <a:p>
            <a:pPr algn="l" latinLnBrk="0"/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one_person.append(r.randrange(10,100))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국어 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10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부터 </a:t>
            </a:r>
            <a:r>
              <a:rPr lang="en-US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100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까지 임의에 값을 추출</a:t>
            </a:r>
          </a:p>
          <a:p>
            <a:pPr algn="l" latinLnBrk="0"/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one_person.append(r.randrange(10,100))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영어</a:t>
            </a:r>
          </a:p>
          <a:p>
            <a:pPr algn="l" latinLnBrk="0"/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one_person.append(r.randrange(10,100))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수학</a:t>
            </a:r>
          </a:p>
          <a:p>
            <a:pPr algn="l" latinLnBrk="0"/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score.append(one_person[:]) 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값을 복사해서 추가함에 주의할 것</a:t>
            </a:r>
          </a:p>
          <a:p>
            <a:pPr algn="l" latinLnBrk="0"/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one_person.clear()</a:t>
            </a:r>
          </a:p>
          <a:p>
            <a:pPr algn="l" latinLnBrk="0"/>
            <a:endParaRPr lang="pt-BR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프로그램을 보기 좋게 하려고 상수를 정의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name=0;kor=1;eng=2;mat=3</a:t>
            </a:r>
          </a:p>
          <a:p>
            <a:pPr algn="l" latinLnBrk="0"/>
            <a:endParaRPr lang="pt-BR" altLang="ko-KR" sz="9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ko-KR" altLang="en-US" sz="900" dirty="0">
                <a:latin typeface="Consolas" panose="020B0609020204030204" pitchFamily="49" charset="0"/>
                <a:ea typeface="굴림" panose="020B0600000101010101" pitchFamily="50" charset="-127"/>
              </a:rPr>
              <a:t>여기부터 프로그램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titleprint()</a:t>
            </a:r>
          </a:p>
          <a:p>
            <a:pPr algn="l" latinLnBrk="0"/>
            <a:r>
              <a:rPr lang="pt-BR" altLang="ko-KR" sz="900" dirty="0">
                <a:latin typeface="Consolas" panose="020B0609020204030204" pitchFamily="49" charset="0"/>
                <a:ea typeface="굴림" panose="020B0600000101010101" pitchFamily="50" charset="-127"/>
              </a:rPr>
              <a:t>for one_student in score: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9612F54-D022-4489-B1D9-612B96292325}"/>
              </a:ext>
            </a:extLst>
          </p:cNvPr>
          <p:cNvSpPr/>
          <p:nvPr/>
        </p:nvSpPr>
        <p:spPr>
          <a:xfrm>
            <a:off x="767671" y="2849500"/>
            <a:ext cx="5549119" cy="1347745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8ABFBB-47F2-48B3-A3BF-60407A43FECD}"/>
              </a:ext>
            </a:extLst>
          </p:cNvPr>
          <p:cNvSpPr/>
          <p:nvPr/>
        </p:nvSpPr>
        <p:spPr>
          <a:xfrm>
            <a:off x="755650" y="1496179"/>
            <a:ext cx="1331058" cy="15490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8552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예시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endParaRPr lang="ko-KR" altLang="en-US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9206676"/>
      </p:ext>
    </p:extLst>
  </p:cSld>
  <p:clrMapOvr>
    <a:masterClrMapping/>
  </p:clrMapOvr>
  <p:transition spd="slow">
    <p:wipe dir="r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튜플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1A68C2-FF3D-4F60-9667-2DC00D7CD554}"/>
              </a:ext>
            </a:extLst>
          </p:cNvPr>
          <p:cNvSpPr/>
          <p:nvPr/>
        </p:nvSpPr>
        <p:spPr bwMode="auto">
          <a:xfrm>
            <a:off x="719222" y="909491"/>
            <a:ext cx="5868903" cy="1023583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튜플은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값을 </a:t>
            </a:r>
            <a:r>
              <a:rPr kumimoji="0" lang="ko-KR" altLang="en-US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정의시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[]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대신 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대입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튜플은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값을 변경할 수 없는 자료형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ADE6774-3BC0-4DDB-A437-9D9137037107}"/>
              </a:ext>
            </a:extLst>
          </p:cNvPr>
          <p:cNvSpPr/>
          <p:nvPr/>
        </p:nvSpPr>
        <p:spPr bwMode="auto">
          <a:xfrm>
            <a:off x="711272" y="735013"/>
            <a:ext cx="1093465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 err="1">
                <a:solidFill>
                  <a:prstClr val="white"/>
                </a:solidFill>
                <a:latin typeface="나눔바른고딕"/>
                <a:ea typeface="나눔바른고딕"/>
              </a:rPr>
              <a:t>튜플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684710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튜플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B30B9BE-70B0-4F9B-87DA-A8A91ACC6C4D}"/>
              </a:ext>
            </a:extLst>
          </p:cNvPr>
          <p:cNvGrpSpPr/>
          <p:nvPr/>
        </p:nvGrpSpPr>
        <p:grpSpPr>
          <a:xfrm>
            <a:off x="725687" y="1365335"/>
            <a:ext cx="5876853" cy="3627821"/>
            <a:chOff x="702526" y="2051169"/>
            <a:chExt cx="5890479" cy="6214269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030812E0-C59D-496E-84F3-A368BFEEFC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7BE31F0-EC1C-4DF3-A498-63FBD55AB9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5549758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26F707D-A2C8-4EE7-A9B4-8AABBFB43B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085162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E600143-DC40-4917-992D-AD4B95F6358E}"/>
              </a:ext>
            </a:extLst>
          </p:cNvPr>
          <p:cNvSpPr/>
          <p:nvPr/>
        </p:nvSpPr>
        <p:spPr bwMode="auto">
          <a:xfrm>
            <a:off x="725686" y="1543642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a=(1,8,5,6,2,4,5,2,6,9,4)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(1, 8, 5, 6, 2, 4, 5, 2, 6, 9, 4)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a[5]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a[3:5]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(6, 2)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a[3:8]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(6, 2, 4, 5, 2)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a*2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(1, 8, 5, 6, 2, 4, 5, 2, 6, 9, 4, 1, 8, 5, 6, 2, 4, 5, 2, 6, 9, 4)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B22539-1B16-4A47-9B11-C77936E09D8D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값을 조회는 가능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DBB0812-CDA3-453A-9DF7-DA500A31ABF1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0E81C55-0498-42B2-B337-0CB852C5ACE2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4631104-E670-4677-ADD1-C7C894799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4482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튜플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B30B9BE-70B0-4F9B-87DA-A8A91ACC6C4D}"/>
              </a:ext>
            </a:extLst>
          </p:cNvPr>
          <p:cNvGrpSpPr/>
          <p:nvPr/>
        </p:nvGrpSpPr>
        <p:grpSpPr>
          <a:xfrm>
            <a:off x="725687" y="1365335"/>
            <a:ext cx="5876853" cy="3530743"/>
            <a:chOff x="702526" y="2051169"/>
            <a:chExt cx="5890479" cy="604798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030812E0-C59D-496E-84F3-A368BFEEFC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7BE31F0-EC1C-4DF3-A498-63FBD55AB9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2"/>
              <a:ext cx="5890479" cy="5383469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26F707D-A2C8-4EE7-A9B4-8AABBFB43B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918873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E600143-DC40-4917-992D-AD4B95F6358E}"/>
              </a:ext>
            </a:extLst>
          </p:cNvPr>
          <p:cNvSpPr/>
          <p:nvPr/>
        </p:nvSpPr>
        <p:spPr bwMode="auto">
          <a:xfrm>
            <a:off x="725686" y="1543642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(1, 8, 5, 6, 2, 4, 5, 2, 6, 9, 4, 1, 8, 5, 6, 2, 4, 5, 2, 6, 9, 4)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a[1]=5 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값 변경불가</a:t>
            </a:r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"&lt;pyshell#86&gt;", line 1, in &lt;module&gt;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a[1]=5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TypeError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'tuple' object does not support item assignment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del a[4] #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변수 지우기 불가</a:t>
            </a:r>
            <a:endParaRPr lang="en-US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"&lt;pyshell#87&gt;", line 1, in &lt;module&gt;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del a[4]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TypeError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'tuple' object doesn't support item deletion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&gt;&gt;&gt;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(10)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Traceback (most recent call last):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File "&lt;pyshell#88&gt;", line 1, in &lt;module&gt;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a.append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(10)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AttributeError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: 'tuple' object has no attribute 'append'</a:t>
            </a:r>
            <a:endParaRPr lang="pt-BR" altLang="ko-KR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B22539-1B16-4A47-9B11-C77936E09D8D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값을 대입하거나 변경하거나 구조를 지우는 것은 불가능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DBB0812-CDA3-453A-9DF7-DA500A31ABF1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0E81C55-0498-42B2-B337-0CB852C5ACE2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4631104-E670-4677-ADD1-C7C894799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98807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튜플의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예시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FADD0F5-3CAA-4296-BA7A-F4DD8BCBA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B22539-1B16-4A47-9B11-C77936E09D8D}"/>
              </a:ext>
            </a:extLst>
          </p:cNvPr>
          <p:cNvSpPr/>
          <p:nvPr/>
        </p:nvSpPr>
        <p:spPr bwMode="auto">
          <a:xfrm>
            <a:off x="1255311" y="718850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함수의 리턴 값을 여러 개 정의할 경우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전달됨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DBB0812-CDA3-453A-9DF7-DA500A31ABF1}"/>
              </a:ext>
            </a:extLst>
          </p:cNvPr>
          <p:cNvGrpSpPr/>
          <p:nvPr/>
        </p:nvGrpSpPr>
        <p:grpSpPr>
          <a:xfrm>
            <a:off x="719572" y="718851"/>
            <a:ext cx="507705" cy="497174"/>
            <a:chOff x="593089" y="1058864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0E81C55-0498-42B2-B337-0CB852C5ACE2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4631104-E670-4677-ADD1-C7C894799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F9AF67BC-5E1B-4728-ADA5-07E0E4FE8E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4535" r="3208" b="85580"/>
          <a:stretch/>
        </p:blipFill>
        <p:spPr>
          <a:xfrm>
            <a:off x="725687" y="1365335"/>
            <a:ext cx="6066999" cy="28269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865E23C-DA98-4922-8EBF-3C111B1D22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14381" r="3208" b="45879"/>
          <a:stretch/>
        </p:blipFill>
        <p:spPr>
          <a:xfrm>
            <a:off x="725687" y="1648025"/>
            <a:ext cx="6066999" cy="153670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AB50B60-19C1-46E2-A4A6-58CC3393F8F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3" t="67202" r="3208" b="29118"/>
          <a:stretch/>
        </p:blipFill>
        <p:spPr>
          <a:xfrm>
            <a:off x="725687" y="3193528"/>
            <a:ext cx="6066999" cy="105243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BC60A0BB-A3C1-48A1-9AF1-0C54B6F4A0CA}"/>
              </a:ext>
            </a:extLst>
          </p:cNvPr>
          <p:cNvSpPr/>
          <p:nvPr/>
        </p:nvSpPr>
        <p:spPr bwMode="auto">
          <a:xfrm>
            <a:off x="725686" y="1569042"/>
            <a:ext cx="606700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def location():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  latitude = 2, 17403  #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위도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longitude=41,40338 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경도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return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latitude,longitude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#</a:t>
            </a: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이런방식의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리턴은 </a:t>
            </a:r>
            <a:r>
              <a:rPr lang="ko-KR" altLang="en-US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튜플로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반환</a:t>
            </a:r>
          </a:p>
          <a:p>
            <a:pPr algn="l" latinLnBrk="0"/>
            <a:endParaRPr lang="ko-KR" altLang="en-US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a=location()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print(a)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0D53B8A-3A65-4A2E-BBD3-F0EFCFE6A6D4}"/>
              </a:ext>
            </a:extLst>
          </p:cNvPr>
          <p:cNvGrpSpPr/>
          <p:nvPr/>
        </p:nvGrpSpPr>
        <p:grpSpPr>
          <a:xfrm>
            <a:off x="2622670" y="3362773"/>
            <a:ext cx="2897010" cy="1169858"/>
            <a:chOff x="702526" y="2051169"/>
            <a:chExt cx="5890479" cy="2003906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6FD9860-15B7-4B66-80DD-DF9C91A50A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30AB2214-EE70-4EE0-A25C-9109B5F32D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519671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023FC05B-E9EA-4A70-B55A-0788277F3F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874799"/>
              <a:ext cx="5890479" cy="18027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F816997-EEC0-44D7-81A5-E0BD9CA3118A}"/>
              </a:ext>
            </a:extLst>
          </p:cNvPr>
          <p:cNvSpPr/>
          <p:nvPr/>
        </p:nvSpPr>
        <p:spPr bwMode="auto">
          <a:xfrm>
            <a:off x="2622669" y="3508996"/>
            <a:ext cx="3124201" cy="113158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==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==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((2, 17403), (41, 40338))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  <p:sp>
        <p:nvSpPr>
          <p:cNvPr id="31" name="위로 굽은 화살표 22">
            <a:extLst>
              <a:ext uri="{FF2B5EF4-FFF2-40B4-BE49-F238E27FC236}">
                <a16:creationId xmlns:a16="http://schemas.microsoft.com/office/drawing/2014/main" id="{BEE79E68-3003-4A9C-9C0E-1A55D6BEF52C}"/>
              </a:ext>
            </a:extLst>
          </p:cNvPr>
          <p:cNvSpPr/>
          <p:nvPr/>
        </p:nvSpPr>
        <p:spPr bwMode="auto">
          <a:xfrm rot="5400000">
            <a:off x="2052089" y="3315496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4254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04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표현방식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다중 리스트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컴프리헨션</a:t>
            </a:r>
            <a:endParaRPr lang="ko-KR" altLang="en-US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연습</a:t>
            </a:r>
          </a:p>
        </p:txBody>
      </p:sp>
    </p:spTree>
    <p:extLst>
      <p:ext uri="{BB962C8B-B14F-4D97-AF65-F5344CB8AC3E}">
        <p14:creationId xmlns:p14="http://schemas.microsoft.com/office/powerpoint/2010/main" val="3606198411"/>
      </p:ext>
    </p:extLst>
  </p:cSld>
  <p:clrMapOvr>
    <a:masterClrMapping/>
  </p:clrMapOvr>
  <p:transition spd="slow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표현방식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다중 리스트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컴프리헨션</a:t>
            </a:r>
            <a:endParaRPr lang="ko-KR" altLang="en-US" sz="24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연습</a:t>
            </a:r>
          </a:p>
        </p:txBody>
      </p:sp>
    </p:spTree>
    <p:extLst>
      <p:ext uri="{BB962C8B-B14F-4D97-AF65-F5344CB8AC3E}">
        <p14:creationId xmlns:p14="http://schemas.microsoft.com/office/powerpoint/2010/main" val="3199778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05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삽입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검색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정렬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심화학습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예제</a:t>
            </a:r>
          </a:p>
        </p:txBody>
      </p:sp>
    </p:spTree>
    <p:extLst>
      <p:ext uri="{BB962C8B-B14F-4D97-AF65-F5344CB8AC3E}">
        <p14:creationId xmlns:p14="http://schemas.microsoft.com/office/powerpoint/2010/main" val="700875310"/>
      </p:ext>
    </p:extLst>
  </p:cSld>
  <p:clrMapOvr>
    <a:masterClrMapping/>
  </p:clrMapOvr>
  <p:transition spd="slow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삽입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검색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정렬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심화학습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예제</a:t>
            </a:r>
          </a:p>
        </p:txBody>
      </p:sp>
    </p:spTree>
    <p:extLst>
      <p:ext uri="{BB962C8B-B14F-4D97-AF65-F5344CB8AC3E}">
        <p14:creationId xmlns:p14="http://schemas.microsoft.com/office/powerpoint/2010/main" val="42663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정의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표현방식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다중 리스트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컴프리헨션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(List Comprehension)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연습 </a:t>
            </a:r>
          </a:p>
        </p:txBody>
      </p:sp>
    </p:spTree>
    <p:extLst>
      <p:ext uri="{BB962C8B-B14F-4D97-AF65-F5344CB8AC3E}">
        <p14:creationId xmlns:p14="http://schemas.microsoft.com/office/powerpoint/2010/main" val="1727182847"/>
      </p:ext>
    </p:extLst>
  </p:cSld>
  <p:clrMapOvr>
    <a:masterClrMapping/>
  </p:clrMapOvr>
  <p:transition spd="slow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일시정지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 버튼을 누른 후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,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아래의 학습활동에 참여하세요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518909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2A4CC730-78E7-46B6-81D5-433BB4D79D93}"/>
              </a:ext>
            </a:extLst>
          </p:cNvPr>
          <p:cNvGrpSpPr/>
          <p:nvPr/>
        </p:nvGrpSpPr>
        <p:grpSpPr>
          <a:xfrm>
            <a:off x="539552" y="1303999"/>
            <a:ext cx="6048573" cy="1207809"/>
            <a:chOff x="539552" y="1311100"/>
            <a:chExt cx="6048573" cy="1207809"/>
          </a:xfrm>
        </p:grpSpPr>
        <p:sp>
          <p:nvSpPr>
            <p:cNvPr id="6" name="직사각형 5"/>
            <p:cNvSpPr>
              <a:spLocks noChangeArrowheads="1"/>
            </p:cNvSpPr>
            <p:nvPr/>
          </p:nvSpPr>
          <p:spPr bwMode="auto">
            <a:xfrm>
              <a:off x="1427143" y="1349572"/>
              <a:ext cx="5160982" cy="1130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자유게시판에 올려 주셔요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8" name="직사각형 7"/>
            <p:cNvSpPr>
              <a:spLocks noChangeArrowheads="1"/>
            </p:cNvSpPr>
            <p:nvPr/>
          </p:nvSpPr>
          <p:spPr bwMode="auto">
            <a:xfrm>
              <a:off x="539552" y="1311100"/>
              <a:ext cx="1080120" cy="1207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0" marR="0" lvl="0" indent="0" algn="l" defTabSz="1291174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0" b="1" i="0" u="none" strike="noStrike" kern="1200" cap="none" spc="0" normalizeH="0" baseline="0" noProof="0" dirty="0">
                  <a:ln>
                    <a:noFill/>
                  </a:ln>
                  <a:solidFill>
                    <a:srgbClr val="0CA0C7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</a:t>
              </a:r>
              <a:endParaRPr kumimoji="1" lang="ko-KR" altLang="en-US" sz="7000" b="1" i="0" u="none" strike="noStrike" kern="1200" cap="none" spc="0" normalizeH="0" baseline="0" noProof="0" dirty="0">
                <a:ln>
                  <a:noFill/>
                </a:ln>
                <a:solidFill>
                  <a:srgbClr val="0CA0C7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</p:grp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학습활동</a:t>
            </a: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※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8D98AD-796B-4A91-B590-3B35BFF4C03D}"/>
              </a:ext>
            </a:extLst>
          </p:cNvPr>
          <p:cNvSpPr/>
          <p:nvPr/>
        </p:nvSpPr>
        <p:spPr bwMode="auto">
          <a:xfrm>
            <a:off x="1516996" y="2688568"/>
            <a:ext cx="5071129" cy="1176293"/>
          </a:xfrm>
          <a:prstGeom prst="rect">
            <a:avLst/>
          </a:prstGeom>
          <a:solidFill>
            <a:srgbClr val="FFFFFF">
              <a:alpha val="54902"/>
            </a:srgbClr>
          </a:solidFill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" tIns="90000" rIns="46800" bIns="90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본인이 실습한 내용을 프로그램 소스와 결과를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올려주셔요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본인의 학번과 이름을 메모장에 써서 같이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 설명도 달아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68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80595" y="1401489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cxnSp>
        <p:nvCxnSpPr>
          <p:cNvPr id="6" name="직선 연결선 5"/>
          <p:cNvCxnSpPr/>
          <p:nvPr/>
        </p:nvCxnSpPr>
        <p:spPr>
          <a:xfrm>
            <a:off x="480595" y="684892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8FE61F-5C21-4E8B-8916-68A13364359A}"/>
              </a:ext>
            </a:extLst>
          </p:cNvPr>
          <p:cNvGrpSpPr/>
          <p:nvPr/>
        </p:nvGrpSpPr>
        <p:grpSpPr>
          <a:xfrm>
            <a:off x="418925" y="1564759"/>
            <a:ext cx="6169201" cy="2613722"/>
            <a:chOff x="418925" y="1579999"/>
            <a:chExt cx="6169201" cy="2613722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480595" y="1579999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cxnSp>
          <p:nvCxnSpPr>
            <p:cNvPr id="9" name="직선 연결선 8"/>
            <p:cNvCxnSpPr/>
            <p:nvPr/>
          </p:nvCxnSpPr>
          <p:spPr>
            <a:xfrm>
              <a:off x="480595" y="4193721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sp>
          <p:nvSpPr>
            <p:cNvPr id="10" name="직사각형 9"/>
            <p:cNvSpPr>
              <a:spLocks noChangeArrowheads="1"/>
            </p:cNvSpPr>
            <p:nvPr/>
          </p:nvSpPr>
          <p:spPr bwMode="auto">
            <a:xfrm>
              <a:off x="418925" y="1657811"/>
              <a:ext cx="734374" cy="1053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6000" b="1" dirty="0">
                  <a:solidFill>
                    <a:srgbClr val="0CA0C7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</a:t>
              </a:r>
              <a:endParaRPr lang="ko-KR" altLang="en-US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>
              <a:spLocks noChangeArrowheads="1"/>
            </p:cNvSpPr>
            <p:nvPr/>
          </p:nvSpPr>
          <p:spPr bwMode="auto">
            <a:xfrm>
              <a:off x="1078834" y="1693791"/>
              <a:ext cx="5509292" cy="2423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내용의 실습 사항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]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정의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표현방식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다중 리스트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컴프리헨션</a:t>
              </a:r>
              <a:endPara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연습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관리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삽입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삭제</a:t>
              </a:r>
              <a:endPara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 관리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검색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정렬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심화학습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튜플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정의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예제</a:t>
              </a:r>
            </a:p>
          </p:txBody>
        </p:sp>
      </p:grp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153EA45-0A62-43A9-ACA3-B93C13DC9C83}"/>
              </a:ext>
            </a:extLst>
          </p:cNvPr>
          <p:cNvGrpSpPr/>
          <p:nvPr/>
        </p:nvGrpSpPr>
        <p:grpSpPr>
          <a:xfrm>
            <a:off x="403488" y="631646"/>
            <a:ext cx="6302112" cy="823088"/>
            <a:chOff x="403488" y="643436"/>
            <a:chExt cx="6302112" cy="82308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A7A38EB-BB83-4736-ABFA-00C2C284C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4882" y="744837"/>
              <a:ext cx="5680718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자유게시판에 올려 주셔요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68E369-2030-4FF5-A26D-3A45A1604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39658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error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4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15C3DBDC-F93A-47FA-94FC-0E8D4D1F044C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a=[1,2,3,4,5]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정의되어 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a[-4]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값은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68C226B-CA3C-4480-81DA-04E700AABDF5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E3304C0-D4D9-48A5-B5CE-0CFA01C4164F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4165784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첨자가 음수인 경우 역방향으로 지정됩니다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2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ADC339E-4BB5-4B97-8DBB-42A0DCFBD4B2}"/>
              </a:ext>
            </a:extLst>
          </p:cNvPr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2BA9BB2-BEFA-4E50-986D-03E419EF583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AD274B6E-0D0F-4547-996A-8DD8AB2A8D5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EC732ADD-BA27-4746-B73A-475526A763F5}"/>
              </a:ext>
            </a:extLst>
          </p:cNvPr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9456015F-8063-4E28-94E1-04A087E2845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8" name="내용 개체 틀 26">
              <a:extLst>
                <a:ext uri="{FF2B5EF4-FFF2-40B4-BE49-F238E27FC236}">
                  <a16:creationId xmlns:a16="http://schemas.microsoft.com/office/drawing/2014/main" id="{157985D5-805E-471C-ABA8-A10DE30065B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2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AE401DC5-839A-4CB7-A13E-2688CECA553D}"/>
              </a:ext>
            </a:extLst>
          </p:cNvPr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997E194B-C799-4ACD-8276-FB67BDDE6C8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1" name="내용 개체 틀 26">
              <a:extLst>
                <a:ext uri="{FF2B5EF4-FFF2-40B4-BE49-F238E27FC236}">
                  <a16:creationId xmlns:a16="http://schemas.microsoft.com/office/drawing/2014/main" id="{0B06244F-CB3B-4B9D-B9AE-3379CC75AFF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error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B6B8ACE9-4C9A-4DE7-AB70-FD366C828E4C}"/>
              </a:ext>
            </a:extLst>
          </p:cNvPr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5F920083-FD1A-481E-9D1F-B41C2AC9E91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내용 개체 틀 26">
              <a:extLst>
                <a:ext uri="{FF2B5EF4-FFF2-40B4-BE49-F238E27FC236}">
                  <a16:creationId xmlns:a16="http://schemas.microsoft.com/office/drawing/2014/main" id="{CD519331-9D3F-4143-966D-4EB0EAFDDFA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4</a:t>
              </a:r>
            </a:p>
          </p:txBody>
        </p:sp>
      </p:grpSp>
      <p:sp>
        <p:nvSpPr>
          <p:cNvPr id="65" name="내용 개체 틀 26">
            <a:extLst>
              <a:ext uri="{FF2B5EF4-FFF2-40B4-BE49-F238E27FC236}">
                <a16:creationId xmlns:a16="http://schemas.microsoft.com/office/drawing/2014/main" id="{6A587CF0-F766-4ABE-B5C4-EF82FCE05101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a=[1,2,3,4,5]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정의되어 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a[-4]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값은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C341677-4A9C-467A-B661-57EE05469DE2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C86177F-8C12-4F72-9726-7BE45B945B81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pic>
        <p:nvPicPr>
          <p:cNvPr id="68" name="그림 67">
            <a:extLst>
              <a:ext uri="{FF2B5EF4-FFF2-40B4-BE49-F238E27FC236}">
                <a16:creationId xmlns:a16="http://schemas.microsoft.com/office/drawing/2014/main" id="{37A5B24D-0579-45C2-85C7-62B148FC3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1934346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3636546-372B-4C63-B80A-77DC81F16D71}"/>
              </a:ext>
            </a:extLst>
          </p:cNvPr>
          <p:cNvGrpSpPr/>
          <p:nvPr/>
        </p:nvGrpSpPr>
        <p:grpSpPr>
          <a:xfrm>
            <a:off x="2541527" y="1806635"/>
            <a:ext cx="4046697" cy="288001"/>
            <a:chOff x="2541527" y="1912702"/>
            <a:chExt cx="4046697" cy="28800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9DB895C-806D-4B44-A415-EEC1ABB420F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7CD9E068-14EC-4F6B-9527-06098DCB27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6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EB5809F-8DE8-4FFA-80CB-C2616A6D33F8}"/>
              </a:ext>
            </a:extLst>
          </p:cNvPr>
          <p:cNvGrpSpPr/>
          <p:nvPr/>
        </p:nvGrpSpPr>
        <p:grpSpPr>
          <a:xfrm>
            <a:off x="2541527" y="2189422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31905B2-22BB-4B03-8FEA-F0B49AB3FB3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8451CBE8-55D6-4817-BBB6-F5159ACEBC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12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9642FD9-CACF-4DB1-8F32-FCA556854D17}"/>
              </a:ext>
            </a:extLst>
          </p:cNvPr>
          <p:cNvGrpSpPr/>
          <p:nvPr/>
        </p:nvGrpSpPr>
        <p:grpSpPr>
          <a:xfrm>
            <a:off x="2541527" y="2567240"/>
            <a:ext cx="4046697" cy="292969"/>
            <a:chOff x="2541527" y="1907733"/>
            <a:chExt cx="4046697" cy="292969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367F6-AD37-4000-9E53-354B91B013A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A7F69415-B08F-4D22-BDF5-E3B0D42027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14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95F7F84-CF9C-4AFE-A77B-2EAF006BCF98}"/>
              </a:ext>
            </a:extLst>
          </p:cNvPr>
          <p:cNvGrpSpPr/>
          <p:nvPr/>
        </p:nvGrpSpPr>
        <p:grpSpPr>
          <a:xfrm>
            <a:off x="2541527" y="2945057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385EC16-D961-49FE-A497-6E2A85E8324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F17BC4E-55D8-4216-AC7E-541EE62114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18</a:t>
              </a:r>
            </a:p>
          </p:txBody>
        </p:sp>
      </p:grpSp>
      <p:sp>
        <p:nvSpPr>
          <p:cNvPr id="28" name="내용 개체 틀 26">
            <a:extLst>
              <a:ext uri="{FF2B5EF4-FFF2-40B4-BE49-F238E27FC236}">
                <a16:creationId xmlns:a16="http://schemas.microsoft.com/office/drawing/2014/main" id="{4186093A-678E-46FA-974B-EB8EBACB02D9}"/>
              </a:ext>
            </a:extLst>
          </p:cNvPr>
          <p:cNvSpPr txBox="1">
            <a:spLocks/>
          </p:cNvSpPr>
          <p:nvPr/>
        </p:nvSpPr>
        <p:spPr bwMode="auto">
          <a:xfrm>
            <a:off x="2451820" y="79591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 n * 3 for n in range (1,10) if n % 2 ==0 ]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정의되어 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리스트의 값이 될 수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없는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CE8E5F-1A23-4F1D-A067-4076F5E782D1}"/>
              </a:ext>
            </a:extLst>
          </p:cNvPr>
          <p:cNvGrpSpPr/>
          <p:nvPr/>
        </p:nvGrpSpPr>
        <p:grpSpPr>
          <a:xfrm>
            <a:off x="1543733" y="487235"/>
            <a:ext cx="5044491" cy="1196339"/>
            <a:chOff x="1543733" y="186795"/>
            <a:chExt cx="5044491" cy="156969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138138A-256A-4255-A84E-3BC90DB4B2A4}"/>
                </a:ext>
              </a:extLst>
            </p:cNvPr>
            <p:cNvSpPr/>
            <p:nvPr/>
          </p:nvSpPr>
          <p:spPr bwMode="auto">
            <a:xfrm flipH="1">
              <a:off x="1543733" y="186795"/>
              <a:ext cx="881418" cy="1560701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D95374F-3399-4B5C-807A-1F1AA88CABAC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15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는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1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부터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10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보다 작은 짝수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[2,4,6,8]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값에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곱한 값으로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[6,12,18,24]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</a:p>
        </p:txBody>
      </p:sp>
      <p:sp>
        <p:nvSpPr>
          <p:cNvPr id="16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CECF99E-D8D2-4B07-8AF4-FC5694CE67ED}"/>
              </a:ext>
            </a:extLst>
          </p:cNvPr>
          <p:cNvGrpSpPr/>
          <p:nvPr/>
        </p:nvGrpSpPr>
        <p:grpSpPr>
          <a:xfrm>
            <a:off x="2541527" y="1806635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6945E11-D555-455C-A606-4884D425A71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37712782-FDE4-4A76-9A73-A2FB9A2B9E7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6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5EC0387-F3F0-406E-A975-237A27C70C84}"/>
              </a:ext>
            </a:extLst>
          </p:cNvPr>
          <p:cNvGrpSpPr/>
          <p:nvPr/>
        </p:nvGrpSpPr>
        <p:grpSpPr>
          <a:xfrm>
            <a:off x="2541527" y="2189422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B9D46E2-30AD-4ACB-A98A-F65F591EB61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내용 개체 틀 26">
              <a:extLst>
                <a:ext uri="{FF2B5EF4-FFF2-40B4-BE49-F238E27FC236}">
                  <a16:creationId xmlns:a16="http://schemas.microsoft.com/office/drawing/2014/main" id="{FC54D643-1FF2-420D-8086-B8E2DCED109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12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87AF037-BCEE-4DFD-BF63-BCEA9FD81FBA}"/>
              </a:ext>
            </a:extLst>
          </p:cNvPr>
          <p:cNvGrpSpPr/>
          <p:nvPr/>
        </p:nvGrpSpPr>
        <p:grpSpPr>
          <a:xfrm>
            <a:off x="2541527" y="2567240"/>
            <a:ext cx="4046697" cy="292969"/>
            <a:chOff x="2541527" y="1907733"/>
            <a:chExt cx="4046697" cy="292969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1992864-38B9-4120-B70C-FDD138E2EFF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내용 개체 틀 26">
              <a:extLst>
                <a:ext uri="{FF2B5EF4-FFF2-40B4-BE49-F238E27FC236}">
                  <a16:creationId xmlns:a16="http://schemas.microsoft.com/office/drawing/2014/main" id="{E539DC9D-3CB1-449B-A7B3-E36B5BCEAE2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14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8D445EF1-2399-4755-8C74-D2FDB00FA2ED}"/>
              </a:ext>
            </a:extLst>
          </p:cNvPr>
          <p:cNvGrpSpPr/>
          <p:nvPr/>
        </p:nvGrpSpPr>
        <p:grpSpPr>
          <a:xfrm>
            <a:off x="2541527" y="2945057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27283EEF-C52E-4831-A98F-5561B194660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9429A466-7BDD-493D-B8D2-3336BCF043A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18</a:t>
              </a:r>
            </a:p>
          </p:txBody>
        </p:sp>
      </p:grpSp>
      <p:sp>
        <p:nvSpPr>
          <p:cNvPr id="54" name="내용 개체 틀 26">
            <a:extLst>
              <a:ext uri="{FF2B5EF4-FFF2-40B4-BE49-F238E27FC236}">
                <a16:creationId xmlns:a16="http://schemas.microsoft.com/office/drawing/2014/main" id="{3FECDFA8-28EE-47D8-BCA9-4E577E7924E3}"/>
              </a:ext>
            </a:extLst>
          </p:cNvPr>
          <p:cNvSpPr txBox="1">
            <a:spLocks/>
          </p:cNvSpPr>
          <p:nvPr/>
        </p:nvSpPr>
        <p:spPr bwMode="auto">
          <a:xfrm>
            <a:off x="2451820" y="79591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 n * 3 for n in range (1,10) if n % 2 ==0 ]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정의되어 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리스트의 값이 될 수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없는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B8C3D762-263C-46D3-ACD9-FDB243D2214B}"/>
              </a:ext>
            </a:extLst>
          </p:cNvPr>
          <p:cNvGrpSpPr/>
          <p:nvPr/>
        </p:nvGrpSpPr>
        <p:grpSpPr>
          <a:xfrm>
            <a:off x="1543733" y="487235"/>
            <a:ext cx="5044491" cy="1196339"/>
            <a:chOff x="1543733" y="186795"/>
            <a:chExt cx="5044491" cy="1569698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4D33F571-C8A1-431B-8BFC-C8701C121975}"/>
                </a:ext>
              </a:extLst>
            </p:cNvPr>
            <p:cNvSpPr/>
            <p:nvPr/>
          </p:nvSpPr>
          <p:spPr bwMode="auto">
            <a:xfrm flipH="1">
              <a:off x="1543733" y="186795"/>
              <a:ext cx="881418" cy="1560701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CA950A7-D429-4AC5-B17E-356B7762979B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pic>
        <p:nvPicPr>
          <p:cNvPr id="30" name="그림 29">
            <a:extLst>
              <a:ext uri="{FF2B5EF4-FFF2-40B4-BE49-F238E27FC236}">
                <a16:creationId xmlns:a16="http://schemas.microsoft.com/office/drawing/2014/main" id="{837A377A-51EA-4D7B-A77B-583A65402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55593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1B42ED3-096A-4770-ABBC-07E8A8476BD3}"/>
              </a:ext>
            </a:extLst>
          </p:cNvPr>
          <p:cNvGrpSpPr/>
          <p:nvPr/>
        </p:nvGrpSpPr>
        <p:grpSpPr>
          <a:xfrm>
            <a:off x="2541527" y="1806635"/>
            <a:ext cx="4046697" cy="288001"/>
            <a:chOff x="2541527" y="1912702"/>
            <a:chExt cx="4046697" cy="28800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22B303B-0000-4CDC-8A66-9E6EF77E377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8" name="내용 개체 틀 26">
              <a:extLst>
                <a:ext uri="{FF2B5EF4-FFF2-40B4-BE49-F238E27FC236}">
                  <a16:creationId xmlns:a16="http://schemas.microsoft.com/office/drawing/2014/main" id="{F72EEAF6-3389-4A5D-85EB-6215CCB7C5E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a.insert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(3)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B55570A-A28F-4B44-8847-657402725892}"/>
              </a:ext>
            </a:extLst>
          </p:cNvPr>
          <p:cNvGrpSpPr/>
          <p:nvPr/>
        </p:nvGrpSpPr>
        <p:grpSpPr>
          <a:xfrm>
            <a:off x="2541527" y="2189422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77B429B-424F-44A9-ADF0-F4EFE945FB4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1" name="내용 개체 틀 26">
              <a:extLst>
                <a:ext uri="{FF2B5EF4-FFF2-40B4-BE49-F238E27FC236}">
                  <a16:creationId xmlns:a16="http://schemas.microsoft.com/office/drawing/2014/main" id="{2B05AA67-0017-441C-99C1-268150D3F4F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a.copy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(3)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A97AB9-F89A-42FC-A78A-F2D781084A3A}"/>
              </a:ext>
            </a:extLst>
          </p:cNvPr>
          <p:cNvGrpSpPr/>
          <p:nvPr/>
        </p:nvGrpSpPr>
        <p:grpSpPr>
          <a:xfrm>
            <a:off x="2541527" y="2567240"/>
            <a:ext cx="4046697" cy="292969"/>
            <a:chOff x="2541527" y="1907733"/>
            <a:chExt cx="4046697" cy="292969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67174A2C-76CF-49B0-B1D5-E0370DA0B6C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08D8ED2C-061F-4D61-AB1C-0EF963CFD47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a.append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(2)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F4C2524-24D8-4345-878D-E438FC58F827}"/>
              </a:ext>
            </a:extLst>
          </p:cNvPr>
          <p:cNvGrpSpPr/>
          <p:nvPr/>
        </p:nvGrpSpPr>
        <p:grpSpPr>
          <a:xfrm>
            <a:off x="2541527" y="2945057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6249CA2-6AB5-4627-A715-2E9705D02DA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0B762DE0-3C27-4B4D-952F-A08387DBB29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a[3]=3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AD435564-DC04-4372-8D2A-EF806189BB62}"/>
              </a:ext>
            </a:extLst>
          </p:cNvPr>
          <p:cNvGrpSpPr/>
          <p:nvPr/>
        </p:nvGrpSpPr>
        <p:grpSpPr>
          <a:xfrm>
            <a:off x="1543733" y="487235"/>
            <a:ext cx="5044491" cy="1196339"/>
            <a:chOff x="1543733" y="186795"/>
            <a:chExt cx="5044491" cy="1569698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794C83DC-D6B0-4868-A0EF-A092D72090D6}"/>
                </a:ext>
              </a:extLst>
            </p:cNvPr>
            <p:cNvSpPr/>
            <p:nvPr/>
          </p:nvSpPr>
          <p:spPr bwMode="auto">
            <a:xfrm flipH="1">
              <a:off x="1543733" y="186795"/>
              <a:ext cx="881418" cy="1560701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E6526F15-4F94-42D7-A786-7B1CAFE614CA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50" name="내용 개체 틀 26">
            <a:extLst>
              <a:ext uri="{FF2B5EF4-FFF2-40B4-BE49-F238E27FC236}">
                <a16:creationId xmlns:a16="http://schemas.microsoft.com/office/drawing/2014/main" id="{AF4C92F8-E892-48AA-BCAB-CD5127AF07F2}"/>
              </a:ext>
            </a:extLst>
          </p:cNvPr>
          <p:cNvSpPr txBox="1">
            <a:spLocks/>
          </p:cNvSpPr>
          <p:nvPr/>
        </p:nvSpPr>
        <p:spPr bwMode="auto">
          <a:xfrm>
            <a:off x="2451820" y="79591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으로 정의되어 있을 때 맨 뒤에 값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3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 추가하기 위하여 바르게 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447136" y="347445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551689" y="3582482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정답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551687" y="393457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해설</a:t>
            </a:r>
          </a:p>
        </p:txBody>
      </p:sp>
      <p:sp>
        <p:nvSpPr>
          <p:cNvPr id="25" name="내용 개체 틀 26"/>
          <p:cNvSpPr txBox="1">
            <a:spLocks/>
          </p:cNvSpPr>
          <p:nvPr/>
        </p:nvSpPr>
        <p:spPr bwMode="auto">
          <a:xfrm>
            <a:off x="2484090" y="3935754"/>
            <a:ext cx="407387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append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맨 마지막에 추가를 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92041" y="3578618"/>
            <a:ext cx="2246936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5DD5688-7552-4BDB-BFDF-86ADFF1E0E40}"/>
              </a:ext>
            </a:extLst>
          </p:cNvPr>
          <p:cNvGrpSpPr/>
          <p:nvPr/>
        </p:nvGrpSpPr>
        <p:grpSpPr>
          <a:xfrm>
            <a:off x="2541527" y="1806635"/>
            <a:ext cx="4046697" cy="288001"/>
            <a:chOff x="2541527" y="1912702"/>
            <a:chExt cx="4046697" cy="28800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1AFDF81-0B5F-41C2-9FB3-5F1E9A9F2C2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3010F085-86EC-4346-A981-4227F333743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a.insert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(3)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671E9F9-0898-46BE-9BF7-4588D3CA6E81}"/>
              </a:ext>
            </a:extLst>
          </p:cNvPr>
          <p:cNvGrpSpPr/>
          <p:nvPr/>
        </p:nvGrpSpPr>
        <p:grpSpPr>
          <a:xfrm>
            <a:off x="2541527" y="2189422"/>
            <a:ext cx="4046697" cy="288001"/>
            <a:chOff x="2541527" y="1912702"/>
            <a:chExt cx="4046697" cy="288001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D1580B9-E2C7-4B8F-99A7-0B46CE09BF3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C565507F-A959-4B18-8115-2BF1C6A7400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a.copy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(3)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DB3C183-62FD-4EC7-BFDA-0B4FEC0DD4CF}"/>
              </a:ext>
            </a:extLst>
          </p:cNvPr>
          <p:cNvGrpSpPr/>
          <p:nvPr/>
        </p:nvGrpSpPr>
        <p:grpSpPr>
          <a:xfrm>
            <a:off x="2541527" y="2567240"/>
            <a:ext cx="4046697" cy="292969"/>
            <a:chOff x="2541527" y="1907733"/>
            <a:chExt cx="4046697" cy="29296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9D92AD5-B99B-4781-96CB-92D89AE610C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A2F1023F-7CB3-462C-B4FF-264321A2F61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a.append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(2)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D072E6C-5DF2-4AF5-82D9-C942F9272E4D}"/>
              </a:ext>
            </a:extLst>
          </p:cNvPr>
          <p:cNvGrpSpPr/>
          <p:nvPr/>
        </p:nvGrpSpPr>
        <p:grpSpPr>
          <a:xfrm>
            <a:off x="2541527" y="2945057"/>
            <a:ext cx="4046697" cy="288001"/>
            <a:chOff x="2541527" y="1912702"/>
            <a:chExt cx="4046697" cy="288001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E37FB30-11D8-4822-BCA4-BB97074B59D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내용 개체 틀 26">
              <a:extLst>
                <a:ext uri="{FF2B5EF4-FFF2-40B4-BE49-F238E27FC236}">
                  <a16:creationId xmlns:a16="http://schemas.microsoft.com/office/drawing/2014/main" id="{A89623B7-5494-4520-B922-ADC494904E2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a[3]=3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1913FC9-3F8B-4958-BF93-98F1821D25FF}"/>
              </a:ext>
            </a:extLst>
          </p:cNvPr>
          <p:cNvGrpSpPr/>
          <p:nvPr/>
        </p:nvGrpSpPr>
        <p:grpSpPr>
          <a:xfrm>
            <a:off x="1543733" y="487235"/>
            <a:ext cx="5044491" cy="1196339"/>
            <a:chOff x="1543733" y="186795"/>
            <a:chExt cx="5044491" cy="156969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473B3AC-8584-4CE8-9A15-EDC9E160964C}"/>
                </a:ext>
              </a:extLst>
            </p:cNvPr>
            <p:cNvSpPr/>
            <p:nvPr/>
          </p:nvSpPr>
          <p:spPr bwMode="auto">
            <a:xfrm flipH="1">
              <a:off x="1543733" y="186795"/>
              <a:ext cx="881418" cy="1560701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331BFB1E-3E39-4325-8475-DBC1528ECACD}"/>
                </a:ext>
              </a:extLst>
            </p:cNvPr>
            <p:cNvCxnSpPr/>
            <p:nvPr/>
          </p:nvCxnSpPr>
          <p:spPr>
            <a:xfrm>
              <a:off x="1559917" y="1756493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59" name="내용 개체 틀 26">
            <a:extLst>
              <a:ext uri="{FF2B5EF4-FFF2-40B4-BE49-F238E27FC236}">
                <a16:creationId xmlns:a16="http://schemas.microsoft.com/office/drawing/2014/main" id="{C797FAC1-46FC-48DF-863C-B5BD963C046A}"/>
              </a:ext>
            </a:extLst>
          </p:cNvPr>
          <p:cNvSpPr txBox="1">
            <a:spLocks/>
          </p:cNvSpPr>
          <p:nvPr/>
        </p:nvSpPr>
        <p:spPr bwMode="auto">
          <a:xfrm>
            <a:off x="2451820" y="79591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a=[1,2,3]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으로 정의되어 있을 때 맨 뒤에 값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3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 추가하기 위하여 바르게 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FF85BA08-7DED-45AD-8881-F51E17CB5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55593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12A2D7F-E1F7-4E56-A187-E3FA908AAB8C}"/>
              </a:ext>
            </a:extLst>
          </p:cNvPr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DEE1DE2-FFDB-457C-B510-3D96293EE0A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내용 개체 틀 26">
              <a:extLst>
                <a:ext uri="{FF2B5EF4-FFF2-40B4-BE49-F238E27FC236}">
                  <a16:creationId xmlns:a16="http://schemas.microsoft.com/office/drawing/2014/main" id="{27311D4B-274D-4037-BCEC-F9930A23368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[1,2,3]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03500AD-B033-42EE-8284-FCAA35466352}"/>
              </a:ext>
            </a:extLst>
          </p:cNvPr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2567CD9-3629-4CB4-A92C-63B98FDBA6C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80990645-E073-48C1-B133-E5CC6797564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[1,2,3,4,5,6]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2E7FBCA-14A6-4740-8D3E-21DD9FE0DECA}"/>
              </a:ext>
            </a:extLst>
          </p:cNvPr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A0553C8-504C-4417-A63C-6EA6E5F3810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548AF2F7-365D-4EDB-9D6F-F364D92797B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[4,5,6]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C5B21F6-203F-483C-A9C2-10FD8D70AE87}"/>
              </a:ext>
            </a:extLst>
          </p:cNvPr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74E3118-B3BC-484C-A398-EE5D3DF8A0E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64AF8A90-C702-4D72-BFD4-448C40F0F13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[]</a:t>
              </a:r>
            </a:p>
          </p:txBody>
        </p:sp>
      </p:grpSp>
      <p:sp>
        <p:nvSpPr>
          <p:cNvPr id="40" name="내용 개체 틀 26">
            <a:extLst>
              <a:ext uri="{FF2B5EF4-FFF2-40B4-BE49-F238E27FC236}">
                <a16:creationId xmlns:a16="http://schemas.microsoft.com/office/drawing/2014/main" id="{36B4F41A-9EA5-4E49-8459-BB9AE750D40E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a=[1,2,3]; b=[4,5,6]; </a:t>
            </a:r>
            <a:r>
              <a:rPr kumimoji="0" lang="en-US" altLang="ko-KR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a.extend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(b)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실행하였을 때 리스트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b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값은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F9E64EC-2F9D-4897-BF30-FC7BCEA28C5C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5400355-0B8A-4CF7-B593-154E29E915B0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57474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682772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3486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89" y="4036044"/>
            <a:ext cx="4234761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a.extend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(b)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는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리스트 끝에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b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리스트를 추가하여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리스트가 커진 것으로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b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리스트의 값은 변화가 없다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686859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E71E560-E392-4665-BC2A-7C6BE2ECD3A5}"/>
              </a:ext>
            </a:extLst>
          </p:cNvPr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EFD06E8-5092-45EC-847D-2B8188908E1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8B76B986-E924-4428-B9D6-5C5038B646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[1,2,3]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43F4514-1C11-471A-BD35-CDD5C51F0285}"/>
              </a:ext>
            </a:extLst>
          </p:cNvPr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A271F0E5-B6BB-4FF4-8E6C-7170AB7BAF9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BBF16953-6D79-4382-933D-7CEDC3DB52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[1,2,3,4,5,6]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8A38514-0124-46AB-85CC-021D1B5F7355}"/>
              </a:ext>
            </a:extLst>
          </p:cNvPr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AA92D16-333D-4674-8800-7B5F3EE02DF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51E110BD-0ED6-41C8-BD17-C25C38C668E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[4,5,6]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C9DF24F-75D3-4FB4-A510-F0F59CADA84C}"/>
              </a:ext>
            </a:extLst>
          </p:cNvPr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7BC1B4F-974C-492B-8F9D-11A4DCFCF3B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46526119-D0FB-42AC-9445-8194A1180C8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[]</a:t>
              </a:r>
            </a:p>
          </p:txBody>
        </p:sp>
      </p:grpSp>
      <p:sp>
        <p:nvSpPr>
          <p:cNvPr id="54" name="내용 개체 틀 26">
            <a:extLst>
              <a:ext uri="{FF2B5EF4-FFF2-40B4-BE49-F238E27FC236}">
                <a16:creationId xmlns:a16="http://schemas.microsoft.com/office/drawing/2014/main" id="{45E4857D-64BC-443F-8D28-600201BBCBBD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a=[1,2,3]; b=[4,5,6]; </a:t>
            </a:r>
            <a:r>
              <a:rPr kumimoji="0" lang="en-US" altLang="ko-KR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a.extend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(b)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실행하였을 때 리스트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b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의 값은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40162AA-6ADF-4596-A266-7C7222A1AFA1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76F9480-BA18-4DF3-B207-11D3B0775827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pic>
        <p:nvPicPr>
          <p:cNvPr id="29" name="그림 28">
            <a:extLst>
              <a:ext uri="{FF2B5EF4-FFF2-40B4-BE49-F238E27FC236}">
                <a16:creationId xmlns:a16="http://schemas.microsoft.com/office/drawing/2014/main" id="{BC35A209-6858-4026-ADC7-7B4C8D900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7780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F58A894-F4AF-42A9-8426-3DE06DA32F61}"/>
              </a:ext>
            </a:extLst>
          </p:cNvPr>
          <p:cNvSpPr/>
          <p:nvPr/>
        </p:nvSpPr>
        <p:spPr bwMode="auto">
          <a:xfrm>
            <a:off x="719222" y="909491"/>
            <a:ext cx="5868903" cy="1596945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컬렉션의 하나로 연속되어 저장되어 묶음으로 관리하는 특별한 자료 저장 형태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</a:t>
            </a:r>
            <a:r>
              <a:rPr kumimoji="0" lang="en-US" altLang="ko-KR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C,Java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프로그램 언어에서 배열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(Array)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비슷하나 조금 다르고</a:t>
            </a:r>
            <a:r>
              <a:rPr kumimoji="0" lang="en-US" altLang="ko-KR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java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kumimoji="0" lang="en-US" altLang="ko-KR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ArrayList</a:t>
            </a:r>
            <a:r>
              <a:rPr kumimoji="0" lang="ko-KR" altLang="en-US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유사함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9D6C8B-93FA-40E9-88B4-8524E619CBF1}"/>
              </a:ext>
            </a:extLst>
          </p:cNvPr>
          <p:cNvSpPr/>
          <p:nvPr/>
        </p:nvSpPr>
        <p:spPr bwMode="auto">
          <a:xfrm>
            <a:off x="711272" y="735013"/>
            <a:ext cx="1093465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리스트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26486731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5E1B3D88-AD2C-4A13-89E4-9E413075D152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153BD142-6EF7-4F5F-8D0B-AA814D208CF6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a=(1,2,3)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으로 정의 되었을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</a:b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잘못</a:t>
            </a:r>
            <a:r>
              <a:rPr kumimoji="0" lang="ko-KR" altLang="en-US" b="1" dirty="0">
                <a:solidFill>
                  <a:srgbClr val="CC6600"/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0E635F4-89EB-43CF-A231-EBF4A762A491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83986AE-4F5C-494B-A5DE-5E28463D8DCA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B45554B0-F61E-4063-A5C1-7FFE1EFDA985}"/>
              </a:ext>
            </a:extLst>
          </p:cNvPr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52291D19-DE14-4BCD-A961-23A7291AC34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3CCDC6DA-C27E-4B2A-B92A-BA9A3DC8DC3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print(a)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C5AEAB78-EB0A-47C4-BE2D-DBFBD0EDF083}"/>
              </a:ext>
            </a:extLst>
          </p:cNvPr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8CD3D0A-C847-4FB1-91A1-BBBBF69D9DF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내용 개체 틀 26">
              <a:extLst>
                <a:ext uri="{FF2B5EF4-FFF2-40B4-BE49-F238E27FC236}">
                  <a16:creationId xmlns:a16="http://schemas.microsoft.com/office/drawing/2014/main" id="{2FBE44CD-42FB-4BAF-8B8B-B73E323D030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print(a[4])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95BEA66-62AE-45E4-95A7-ABBC56837CFD}"/>
              </a:ext>
            </a:extLst>
          </p:cNvPr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EE46E52-BDBC-49B4-9A50-2E245CF5452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8" name="내용 개체 틀 26">
              <a:extLst>
                <a:ext uri="{FF2B5EF4-FFF2-40B4-BE49-F238E27FC236}">
                  <a16:creationId xmlns:a16="http://schemas.microsoft.com/office/drawing/2014/main" id="{B6B8DC75-DF80-400D-BC30-094505E6D71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print(a*3)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E7175DE-45EA-41A1-B764-216F0B276193}"/>
              </a:ext>
            </a:extLst>
          </p:cNvPr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FE556BBB-C1BD-437A-A569-FA44F1480E22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1" name="내용 개체 틀 26">
              <a:extLst>
                <a:ext uri="{FF2B5EF4-FFF2-40B4-BE49-F238E27FC236}">
                  <a16:creationId xmlns:a16="http://schemas.microsoft.com/office/drawing/2014/main" id="{3CA57724-A491-47E9-934D-54A718EE7B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a[2]=1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089E667-2E0F-47EE-8C78-B53EDBDD4626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/>
          <p:cNvSpPr/>
          <p:nvPr/>
        </p:nvSpPr>
        <p:spPr>
          <a:xfrm>
            <a:off x="1447136" y="3929985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4038013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390102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391285"/>
            <a:ext cx="5720110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튜플은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값을 변경할 수 없는 자료형이다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4042100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8F15E3F6-0484-4B02-BAEC-531A1ECC9F9E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a=(1,2,3)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으로 정의 되었을 때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</a:b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잘못</a:t>
            </a:r>
            <a:r>
              <a:rPr kumimoji="0" lang="ko-KR" altLang="en-US" b="1" dirty="0">
                <a:solidFill>
                  <a:srgbClr val="CC6600"/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사용된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28A98D1-24E1-4A02-A3D2-47FDD2C0D702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FBDD4C3-BF78-4942-A9A4-358BE4A3349F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D386B78-EB6B-499C-B494-35CADBBC9C1C}"/>
              </a:ext>
            </a:extLst>
          </p:cNvPr>
          <p:cNvGrpSpPr/>
          <p:nvPr/>
        </p:nvGrpSpPr>
        <p:grpSpPr>
          <a:xfrm>
            <a:off x="2541527" y="1610279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E5B0A30-6A7B-4B39-8E57-F66E45BAF36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20887558-DDBA-4BD6-96DC-D8083A8675E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print(a)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E91797D-D303-401C-9B64-B029FEED9C9C}"/>
              </a:ext>
            </a:extLst>
          </p:cNvPr>
          <p:cNvGrpSpPr/>
          <p:nvPr/>
        </p:nvGrpSpPr>
        <p:grpSpPr>
          <a:xfrm>
            <a:off x="2541527" y="1993066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C592F681-91C4-4B19-ADFF-42254F98A75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6EB841D9-DDAD-442C-B1DC-0DC198FD84F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print(a[4])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C1C2724C-D934-4338-A709-F7B3B47DE308}"/>
              </a:ext>
            </a:extLst>
          </p:cNvPr>
          <p:cNvGrpSpPr/>
          <p:nvPr/>
        </p:nvGrpSpPr>
        <p:grpSpPr>
          <a:xfrm>
            <a:off x="2541527" y="2375853"/>
            <a:ext cx="4046697" cy="288001"/>
            <a:chOff x="2541527" y="1912702"/>
            <a:chExt cx="4046697" cy="288001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2E4CF6AA-2D0C-415B-94F4-513DB6FEF97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내용 개체 틀 26">
              <a:extLst>
                <a:ext uri="{FF2B5EF4-FFF2-40B4-BE49-F238E27FC236}">
                  <a16:creationId xmlns:a16="http://schemas.microsoft.com/office/drawing/2014/main" id="{C72FB2E8-B272-41B4-8B30-5004C1B3715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print(a*3)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9B8FCED-CCA8-415A-BE61-257890610BF2}"/>
              </a:ext>
            </a:extLst>
          </p:cNvPr>
          <p:cNvGrpSpPr/>
          <p:nvPr/>
        </p:nvGrpSpPr>
        <p:grpSpPr>
          <a:xfrm>
            <a:off x="2541527" y="2758640"/>
            <a:ext cx="4046697" cy="288001"/>
            <a:chOff x="2541527" y="1912702"/>
            <a:chExt cx="4046697" cy="2880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4E91116-0400-49D2-A8CF-EFCB26FFDDC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5" name="내용 개체 틀 26">
              <a:extLst>
                <a:ext uri="{FF2B5EF4-FFF2-40B4-BE49-F238E27FC236}">
                  <a16:creationId xmlns:a16="http://schemas.microsoft.com/office/drawing/2014/main" id="{58A2064D-80CC-4D4A-81F2-CCAE9AC0FDA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a[2]=1</a:t>
              </a:r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E0408C2F-F985-4E01-BBA4-B8DD4970E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758641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컬렉션의 하나로 연속되어 저장되어 묶음으로 관리하는 특별한 자료 저장 형태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리스트의 첨자는 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begin:end:step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표현 가능하며 음수로 표현도 가능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</a:t>
            </a:r>
            <a:r>
              <a:rPr lang="ko-KR" altLang="en-US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컴프리헨션은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리스트 중 조건을 비교하거나 범위를 주어 선택 사용이 가능한 방법</a:t>
            </a: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관리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361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생성시 처음 값을 지정하거나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(append), 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위치 삭제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(del),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전부삭제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(clear)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하여 값을 지정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 개의 요소를 </a:t>
            </a:r>
            <a:r>
              <a:rPr lang="ko-KR" altLang="en-US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삽입시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insert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사용하고 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list.insert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삽입위치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삽입내용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사용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개의 요소를 삽입 시 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list[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n:n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]= 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방식으로 사용 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(n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삽입위치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두 개의 리스트를 병합하는 방법은 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list.extend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사용하거나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연산을 이용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리스트를 지우기 위하여 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list.remove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원하는값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del(list[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n:m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]), 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list.clear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사용</a:t>
            </a:r>
          </a:p>
          <a:p>
            <a:pPr marL="285750" indent="-285750" algn="l" defTabSz="1291174" latinLnBrk="0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min(list),max(list)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리스트 중 최소값과 최대값을 구하며 </a:t>
            </a:r>
            <a:r>
              <a:rPr lang="en-US" altLang="ko-KR" sz="1700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len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(list)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리스트의 크기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개수</a:t>
            </a:r>
            <a:r>
              <a:rPr lang="en-US" altLang="ko-KR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구함</a:t>
            </a:r>
            <a:endParaRPr lang="ko-KR" altLang="en-US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14138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 err="1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endParaRPr kumimoji="0" lang="ko-KR" altLang="en-US" sz="2000" b="1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튜플은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값을 변경할 수 없는 자료형</a:t>
            </a:r>
          </a:p>
        </p:txBody>
      </p:sp>
    </p:spTree>
    <p:extLst>
      <p:ext uri="{BB962C8B-B14F-4D97-AF65-F5344CB8AC3E}">
        <p14:creationId xmlns:p14="http://schemas.microsoft.com/office/powerpoint/2010/main" val="84486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ED1B588-49C8-411E-A3D5-AF500D0CC7BC}"/>
              </a:ext>
            </a:extLst>
          </p:cNvPr>
          <p:cNvSpPr/>
          <p:nvPr/>
        </p:nvSpPr>
        <p:spPr bwMode="auto">
          <a:xfrm>
            <a:off x="1255311" y="69468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리스트를 지정하면 첨자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(n-1)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까지의 변수로 지정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9A96050-7527-4F2C-BF51-02B084D1D892}"/>
              </a:ext>
            </a:extLst>
          </p:cNvPr>
          <p:cNvGrpSpPr/>
          <p:nvPr/>
        </p:nvGrpSpPr>
        <p:grpSpPr>
          <a:xfrm>
            <a:off x="719572" y="694680"/>
            <a:ext cx="507705" cy="732091"/>
            <a:chOff x="593089" y="2787774"/>
            <a:chExt cx="507705" cy="732091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5BBFD9F-7422-46A3-9FE5-40FE977D0801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1C2C9B9C-5039-4AFB-AECB-077E04077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B998F44-C98E-4FD5-96C1-7EEF79C03436}"/>
              </a:ext>
            </a:extLst>
          </p:cNvPr>
          <p:cNvGrpSpPr/>
          <p:nvPr/>
        </p:nvGrpSpPr>
        <p:grpSpPr>
          <a:xfrm>
            <a:off x="711271" y="1495592"/>
            <a:ext cx="5876853" cy="1172288"/>
            <a:chOff x="702526" y="2051169"/>
            <a:chExt cx="5890479" cy="2008069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1B0FB814-5729-4C39-B543-3379739F51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656468FE-D9F2-4A46-800E-384AFD2B44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380660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DDCB2993-5EAF-48AA-8EB3-871EA196E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878962"/>
              <a:ext cx="5890479" cy="180276"/>
            </a:xfrm>
            <a:prstGeom prst="rect">
              <a:avLst/>
            </a:prstGeom>
          </p:spPr>
        </p:pic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FFA4F61-E4BD-4E66-8F22-A32DF46A51AF}"/>
              </a:ext>
            </a:extLst>
          </p:cNvPr>
          <p:cNvSpPr/>
          <p:nvPr/>
        </p:nvSpPr>
        <p:spPr bwMode="auto">
          <a:xfrm>
            <a:off x="711270" y="1673899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a=[1,2,3,4,5]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a[0],a[1],a[2],a[3],a[4]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(1, 2, 3, 4, 5)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C308208-FDE6-4CBD-98EB-7475249CC425}"/>
              </a:ext>
            </a:extLst>
          </p:cNvPr>
          <p:cNvGrpSpPr/>
          <p:nvPr/>
        </p:nvGrpSpPr>
        <p:grpSpPr>
          <a:xfrm>
            <a:off x="711271" y="3622798"/>
            <a:ext cx="5876853" cy="1239699"/>
            <a:chOff x="702526" y="2051169"/>
            <a:chExt cx="5890479" cy="2123542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8D6009F-C091-4447-BF6D-622A667EC2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63BD492-824B-484B-B62B-432E21468A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462863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1D50B16-86FA-4D24-93E1-68CB9D1251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994435"/>
              <a:ext cx="5890479" cy="180276"/>
            </a:xfrm>
            <a:prstGeom prst="rect">
              <a:avLst/>
            </a:prstGeom>
          </p:spPr>
        </p:pic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A31BF64-E5AF-48CC-BFE1-8B45C4412137}"/>
              </a:ext>
            </a:extLst>
          </p:cNvPr>
          <p:cNvSpPr/>
          <p:nvPr/>
        </p:nvSpPr>
        <p:spPr bwMode="auto">
          <a:xfrm>
            <a:off x="711270" y="3801105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a=[11,"abc",12.3333,"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",2+3</a:t>
            </a:r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j]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a[0],a[1],a[2],a[3],a[4]</a:t>
            </a:r>
          </a:p>
          <a:p>
            <a:pPr algn="l" latinLnBrk="0"/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(11, 'abc', 12.3333, '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', (2+3</a:t>
            </a:r>
            <a:r>
              <a:rPr lang="pt-BR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j))</a:t>
            </a:r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4940EB2-31FD-45E8-86E2-37673F5BCEEC}"/>
              </a:ext>
            </a:extLst>
          </p:cNvPr>
          <p:cNvSpPr/>
          <p:nvPr/>
        </p:nvSpPr>
        <p:spPr bwMode="auto">
          <a:xfrm>
            <a:off x="1255311" y="2799467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 내부에서는 서로 다른 형태의 자료형도 저장이 가능함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4226E0A-B30F-453D-8845-22DBBEA06E86}"/>
              </a:ext>
            </a:extLst>
          </p:cNvPr>
          <p:cNvGrpSpPr/>
          <p:nvPr/>
        </p:nvGrpSpPr>
        <p:grpSpPr>
          <a:xfrm>
            <a:off x="719572" y="2799467"/>
            <a:ext cx="507705" cy="732091"/>
            <a:chOff x="593089" y="2787774"/>
            <a:chExt cx="507705" cy="73209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CA76F0D8-9059-42DB-94C8-3CC84CFB7954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34281C13-4F1D-4DF1-A7FA-B9E0DFBCD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2609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B998F44-C98E-4FD5-96C1-7EEF79C03436}"/>
              </a:ext>
            </a:extLst>
          </p:cNvPr>
          <p:cNvGrpSpPr/>
          <p:nvPr/>
        </p:nvGrpSpPr>
        <p:grpSpPr>
          <a:xfrm>
            <a:off x="711271" y="1317285"/>
            <a:ext cx="5876853" cy="1152553"/>
            <a:chOff x="702526" y="2051169"/>
            <a:chExt cx="5890479" cy="1974265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1B0FB814-5729-4C39-B543-3379739F51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656468FE-D9F2-4A46-800E-384AFD2B44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371921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DDCB2993-5EAF-48AA-8EB3-871EA196E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845158"/>
              <a:ext cx="5890479" cy="180276"/>
            </a:xfrm>
            <a:prstGeom prst="rect">
              <a:avLst/>
            </a:prstGeom>
          </p:spPr>
        </p:pic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FFA4F61-E4BD-4E66-8F22-A32DF46A51AF}"/>
              </a:ext>
            </a:extLst>
          </p:cNvPr>
          <p:cNvSpPr/>
          <p:nvPr/>
        </p:nvSpPr>
        <p:spPr bwMode="auto">
          <a:xfrm>
            <a:off x="711270" y="1495592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a[1]=1234;a[4]="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홍길동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&gt;&gt;&gt; a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[11, 1234, 12.3333, '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안녕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', '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홍길동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']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90C56A1-4884-41A3-BEFD-BFD7CFB87E57}"/>
              </a:ext>
            </a:extLst>
          </p:cNvPr>
          <p:cNvSpPr/>
          <p:nvPr/>
        </p:nvSpPr>
        <p:spPr bwMode="auto">
          <a:xfrm>
            <a:off x="1255311" y="700088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값의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형태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변경도 가능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0929ECF-4CAF-467F-802E-F6D2F0F5217C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593089" y="1058864"/>
            <a:chExt cx="507705" cy="49717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88C020E-CA8C-46E8-A8B2-D37D6BEAF96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B22CDF37-32AA-4313-9021-DD9CADE75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1816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위로 굽은 화살표 22">
            <a:extLst>
              <a:ext uri="{FF2B5EF4-FFF2-40B4-BE49-F238E27FC236}">
                <a16:creationId xmlns:a16="http://schemas.microsoft.com/office/drawing/2014/main" id="{FAF4620F-1638-402A-B7B9-F197124897E0}"/>
              </a:ext>
            </a:extLst>
          </p:cNvPr>
          <p:cNvSpPr/>
          <p:nvPr/>
        </p:nvSpPr>
        <p:spPr bwMode="auto">
          <a:xfrm rot="5400000">
            <a:off x="3851721" y="3510552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리스트의 정의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B998F44-C98E-4FD5-96C1-7EEF79C03436}"/>
              </a:ext>
            </a:extLst>
          </p:cNvPr>
          <p:cNvGrpSpPr/>
          <p:nvPr/>
        </p:nvGrpSpPr>
        <p:grpSpPr>
          <a:xfrm>
            <a:off x="711271" y="1495592"/>
            <a:ext cx="3566815" cy="1997354"/>
            <a:chOff x="702526" y="2051169"/>
            <a:chExt cx="5890479" cy="3421364"/>
          </a:xfrm>
        </p:grpSpPr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1B0FB814-5729-4C39-B543-3379739F51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656468FE-D9F2-4A46-800E-384AFD2B44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2756853"/>
            </a:xfrm>
            <a:prstGeom prst="rect">
              <a:avLst/>
            </a:prstGeom>
          </p:spPr>
        </p:pic>
        <p:pic>
          <p:nvPicPr>
            <p:cNvPr id="66" name="그림 65">
              <a:extLst>
                <a:ext uri="{FF2B5EF4-FFF2-40B4-BE49-F238E27FC236}">
                  <a16:creationId xmlns:a16="http://schemas.microsoft.com/office/drawing/2014/main" id="{DDCB2993-5EAF-48AA-8EB3-871EA196E7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292257"/>
              <a:ext cx="5890479" cy="180276"/>
            </a:xfrm>
            <a:prstGeom prst="rect">
              <a:avLst/>
            </a:prstGeom>
          </p:spPr>
        </p:pic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FFA4F61-E4BD-4E66-8F22-A32DF46A51AF}"/>
              </a:ext>
            </a:extLst>
          </p:cNvPr>
          <p:cNvSpPr/>
          <p:nvPr/>
        </p:nvSpPr>
        <p:spPr bwMode="auto">
          <a:xfrm>
            <a:off x="711270" y="1673899"/>
            <a:ext cx="5740623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score=[90,80,70,60,30]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sum=0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for s in score: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(",s,")")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sum+=s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print("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:",sum);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90C56A1-4884-41A3-BEFD-BFD7CFB87E57}"/>
              </a:ext>
            </a:extLst>
          </p:cNvPr>
          <p:cNvSpPr/>
          <p:nvPr/>
        </p:nvSpPr>
        <p:spPr bwMode="auto">
          <a:xfrm>
            <a:off x="1255311" y="700088"/>
            <a:ext cx="5334402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for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반복문에서 많이 다루어 보았음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0929ECF-4CAF-467F-802E-F6D2F0F5217C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593089" y="1058864"/>
            <a:chExt cx="507705" cy="49717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88C020E-CA8C-46E8-A8B2-D37D6BEAF960}"/>
                </a:ext>
              </a:extLst>
            </p:cNvPr>
            <p:cNvSpPr/>
            <p:nvPr/>
          </p:nvSpPr>
          <p:spPr bwMode="auto">
            <a:xfrm>
              <a:off x="593089" y="1058864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B22CDF37-32AA-4313-9021-DD9CADE75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1208174"/>
              <a:ext cx="258835" cy="223134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A68227B-0BFA-4E68-8970-32E5B4D599CD}"/>
              </a:ext>
            </a:extLst>
          </p:cNvPr>
          <p:cNvGrpSpPr/>
          <p:nvPr/>
        </p:nvGrpSpPr>
        <p:grpSpPr>
          <a:xfrm>
            <a:off x="4458468" y="1563688"/>
            <a:ext cx="2173806" cy="2553456"/>
            <a:chOff x="702526" y="2051169"/>
            <a:chExt cx="5890479" cy="437393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7400178-F42D-40AB-9E1A-D7DBB63245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9610F50-A9B7-45CD-BCDE-886F8426DB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382801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F3E218DD-9F71-45AC-8FAB-CD635A65A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244830"/>
              <a:ext cx="5890479" cy="180276"/>
            </a:xfrm>
            <a:prstGeom prst="rect">
              <a:avLst/>
            </a:prstGeom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6B1A91-025B-4B16-B8FC-1562CF00C5D6}"/>
              </a:ext>
            </a:extLst>
          </p:cNvPr>
          <p:cNvSpPr/>
          <p:nvPr/>
        </p:nvSpPr>
        <p:spPr bwMode="auto">
          <a:xfrm>
            <a:off x="4458467" y="1709911"/>
            <a:ext cx="3863976" cy="2913926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( 90 )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( 80 )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( 70 )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( 60 )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점수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( 30 )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총점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 330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1841566286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  <a:prstDash val="sysDash"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rgbClr val="CC6600"/>
          </a:solidFill>
          <a:prstDash val="solid"/>
          <a:round/>
          <a:headEnd type="none" w="med" len="med"/>
          <a:tailEnd type="triangle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18051</TotalTime>
  <Words>3903</Words>
  <Application>Microsoft Office PowerPoint</Application>
  <PresentationFormat>화면 슬라이드 쇼(16:9)</PresentationFormat>
  <Paragraphs>815</Paragraphs>
  <Slides>64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64</vt:i4>
      </vt:variant>
    </vt:vector>
  </HeadingPairs>
  <TitlesOfParts>
    <vt:vector size="75" baseType="lpstr">
      <vt:lpstr>Consolas</vt:lpstr>
      <vt:lpstr>굴림</vt:lpstr>
      <vt:lpstr>Arial</vt:lpstr>
      <vt:lpstr>맑은 고딕</vt:lpstr>
      <vt:lpstr>Wingdings</vt:lpstr>
      <vt:lpstr>나눔명조 ExtraBold</vt:lpstr>
      <vt:lpstr>나눔바른고딕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3028</cp:revision>
  <dcterms:created xsi:type="dcterms:W3CDTF">2007-12-21T01:40:26Z</dcterms:created>
  <dcterms:modified xsi:type="dcterms:W3CDTF">2021-04-28T23:40:19Z</dcterms:modified>
</cp:coreProperties>
</file>

<file path=docProps/thumbnail.jpeg>
</file>